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4085" r:id="rId1"/>
  </p:sldMasterIdLst>
  <p:sldIdLst>
    <p:sldId id="257" r:id="rId2"/>
    <p:sldId id="258" r:id="rId3"/>
    <p:sldId id="271" r:id="rId4"/>
    <p:sldId id="259" r:id="rId5"/>
    <p:sldId id="260" r:id="rId6"/>
    <p:sldId id="261" r:id="rId7"/>
    <p:sldId id="262" r:id="rId8"/>
    <p:sldId id="264" r:id="rId9"/>
    <p:sldId id="273" r:id="rId10"/>
    <p:sldId id="267" r:id="rId11"/>
    <p:sldId id="268" r:id="rId12"/>
    <p:sldId id="269" r:id="rId13"/>
    <p:sldId id="270" r:id="rId14"/>
    <p:sldId id="272" r:id="rId15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1" d="100"/>
          <a:sy n="71" d="100"/>
        </p:scale>
        <p:origin x="420" y="6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image1.jpeg>
</file>

<file path=ppt/media/image10.png>
</file>

<file path=ppt/media/image11.png>
</file>

<file path=ppt/media/image12.jpg>
</file>

<file path=ppt/media/image13.jpeg>
</file>

<file path=ppt/media/image14.jpe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513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2164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4392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0485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8650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8624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6028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383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4799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8756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7959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4218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6" r:id="rId1"/>
    <p:sldLayoutId id="2147484087" r:id="rId2"/>
    <p:sldLayoutId id="2147484088" r:id="rId3"/>
    <p:sldLayoutId id="2147484089" r:id="rId4"/>
    <p:sldLayoutId id="2147484090" r:id="rId5"/>
    <p:sldLayoutId id="2147484091" r:id="rId6"/>
    <p:sldLayoutId id="2147484092" r:id="rId7"/>
    <p:sldLayoutId id="2147484093" r:id="rId8"/>
    <p:sldLayoutId id="2147484094" r:id="rId9"/>
    <p:sldLayoutId id="2147484095" r:id="rId10"/>
    <p:sldLayoutId id="214748409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 /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8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 /><Relationship Id="rId1" Type="http://schemas.openxmlformats.org/officeDocument/2006/relationships/slideLayout" Target="../slideLayouts/slideLayout6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 /><Relationship Id="rId1" Type="http://schemas.openxmlformats.org/officeDocument/2006/relationships/slideLayout" Target="../slideLayouts/slideLayout6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572000" y="2657574"/>
            <a:ext cx="4469765" cy="6937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2800" b="1" spc="20" dirty="0">
                <a:solidFill>
                  <a:srgbClr val="3A424E"/>
                </a:solidFill>
                <a:latin typeface="Times New Roman"/>
                <a:cs typeface="Times New Roman"/>
              </a:rPr>
              <a:t>FINAL REVIEW</a:t>
            </a:r>
            <a:r>
              <a:rPr lang="en-US" b="1" spc="20" dirty="0">
                <a:solidFill>
                  <a:srgbClr val="3A424E"/>
                </a:solidFill>
                <a:latin typeface="Times New Roman"/>
                <a:cs typeface="Times New Roman"/>
              </a:rPr>
              <a:t> 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93E92C6-13A2-6AF3-961C-E68312A5EF4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153400" y="5625770"/>
            <a:ext cx="5638800" cy="746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l">
              <a:buNone/>
            </a:pPr>
            <a:r>
              <a:rPr lang="en-IN" sz="2000" b="1" dirty="0"/>
              <a:t>GUIDED BY</a:t>
            </a:r>
          </a:p>
          <a:p>
            <a:pPr marL="0" indent="0" algn="l">
              <a:buNone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Mrs. D.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UmaMaheshwari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M,.E )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F54545-C2E8-F80B-4A26-E90EAB453C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5781" y="0"/>
            <a:ext cx="2566219" cy="12415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2AC33E-404B-57E8-C04B-CA8B91833F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53"/>
            <a:ext cx="4252335" cy="14790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E9F828-2A6C-3EBE-2E61-D9F72AA47CAD}"/>
              </a:ext>
            </a:extLst>
          </p:cNvPr>
          <p:cNvSpPr txBox="1"/>
          <p:nvPr/>
        </p:nvSpPr>
        <p:spPr>
          <a:xfrm flipH="1">
            <a:off x="2094791" y="3529235"/>
            <a:ext cx="9188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 RAIN PROTECTED WASHING CLOTHES</a:t>
            </a:r>
            <a:endParaRPr lang="en-US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F99919-8A21-C678-C956-3472714F45C2}"/>
              </a:ext>
            </a:extLst>
          </p:cNvPr>
          <p:cNvSpPr txBox="1"/>
          <p:nvPr/>
        </p:nvSpPr>
        <p:spPr>
          <a:xfrm>
            <a:off x="648140" y="5216503"/>
            <a:ext cx="50609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b="1" i="1" dirty="0"/>
              <a:t>TEAM MEMBER </a:t>
            </a:r>
          </a:p>
          <a:p>
            <a:pPr algn="l"/>
            <a:r>
              <a:rPr lang="en-IN" dirty="0"/>
              <a:t>P. POOVARASAN   (927622BME061)</a:t>
            </a:r>
          </a:p>
          <a:p>
            <a:pPr algn="l"/>
            <a:r>
              <a:rPr lang="en-IN" dirty="0"/>
              <a:t>K TAMILEESWARAN  (927622BME098)</a:t>
            </a:r>
          </a:p>
          <a:p>
            <a:pPr algn="l"/>
            <a:r>
              <a:rPr lang="en-IN" dirty="0"/>
              <a:t>A L SUBIKSHANAND (927622BME090)</a:t>
            </a:r>
          </a:p>
        </p:txBody>
      </p:sp>
      <p:sp>
        <p:nvSpPr>
          <p:cNvPr id="2" name="Rectangle 1"/>
          <p:cNvSpPr/>
          <p:nvPr/>
        </p:nvSpPr>
        <p:spPr>
          <a:xfrm>
            <a:off x="1598271" y="2072799"/>
            <a:ext cx="968476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MECHANICAL ENGINEERING </a:t>
            </a:r>
            <a:r>
              <a:rPr lang="en-US" sz="3200" b="1" spc="20" dirty="0">
                <a:solidFill>
                  <a:srgbClr val="3A424E"/>
                </a:solidFill>
                <a:latin typeface="Times New Roman"/>
                <a:cs typeface="Times New Roman"/>
              </a:rPr>
              <a:t> </a:t>
            </a:r>
            <a:endParaRPr lang="en-IN" sz="3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36625" y="500697"/>
            <a:ext cx="10699750" cy="56451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300" b="1" spc="5" dirty="0">
                <a:latin typeface="Times New Roman"/>
                <a:cs typeface="Times New Roman"/>
              </a:rPr>
              <a:t>WORKING</a:t>
            </a:r>
            <a:r>
              <a:rPr sz="2300" b="1" spc="-130" dirty="0">
                <a:latin typeface="Times New Roman"/>
                <a:cs typeface="Times New Roman"/>
              </a:rPr>
              <a:t> </a:t>
            </a:r>
            <a:r>
              <a:rPr sz="2300" b="1" spc="5" dirty="0">
                <a:latin typeface="Times New Roman"/>
                <a:cs typeface="Times New Roman"/>
              </a:rPr>
              <a:t>:</a:t>
            </a:r>
            <a:endParaRPr sz="23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250">
              <a:latin typeface="Times New Roman"/>
              <a:cs typeface="Times New Roman"/>
            </a:endParaRPr>
          </a:p>
          <a:p>
            <a:pPr marL="304800" indent="-292735">
              <a:lnSpc>
                <a:spcPct val="100000"/>
              </a:lnSpc>
              <a:buFont typeface="Times New Roman"/>
              <a:buAutoNum type="arabicPeriod"/>
              <a:tabLst>
                <a:tab pos="305435" algn="l"/>
              </a:tabLst>
            </a:pPr>
            <a:r>
              <a:rPr sz="2300" b="1" dirty="0">
                <a:latin typeface="Times New Roman"/>
                <a:cs typeface="Times New Roman"/>
              </a:rPr>
              <a:t>Rain</a:t>
            </a:r>
            <a:r>
              <a:rPr sz="2300" b="1" spc="-20" dirty="0">
                <a:latin typeface="Times New Roman"/>
                <a:cs typeface="Times New Roman"/>
              </a:rPr>
              <a:t> </a:t>
            </a:r>
            <a:r>
              <a:rPr sz="2300" b="1" spc="-5" dirty="0">
                <a:latin typeface="Times New Roman"/>
                <a:cs typeface="Times New Roman"/>
              </a:rPr>
              <a:t>Detection</a:t>
            </a:r>
            <a:r>
              <a:rPr sz="2300" b="1" spc="25" dirty="0">
                <a:latin typeface="Times New Roman"/>
                <a:cs typeface="Times New Roman"/>
              </a:rPr>
              <a:t> </a:t>
            </a:r>
            <a:r>
              <a:rPr sz="2300" b="1" spc="5" dirty="0">
                <a:latin typeface="Times New Roman"/>
                <a:cs typeface="Times New Roman"/>
              </a:rPr>
              <a:t>:</a:t>
            </a:r>
            <a:r>
              <a:rPr sz="2300" b="1" spc="-1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The</a:t>
            </a:r>
            <a:r>
              <a:rPr sz="2300" spc="-5" dirty="0">
                <a:latin typeface="Times New Roman"/>
                <a:cs typeface="Times New Roman"/>
              </a:rPr>
              <a:t> rain</a:t>
            </a:r>
            <a:r>
              <a:rPr sz="2300" spc="1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drop</a:t>
            </a:r>
            <a:r>
              <a:rPr sz="2300" spc="-2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sensor</a:t>
            </a:r>
            <a:r>
              <a:rPr sz="2300" spc="2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detects</a:t>
            </a:r>
            <a:r>
              <a:rPr sz="2300" spc="3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rain</a:t>
            </a:r>
            <a:r>
              <a:rPr sz="2300" spc="1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and</a:t>
            </a:r>
            <a:r>
              <a:rPr sz="2300" spc="-5" dirty="0">
                <a:latin typeface="Times New Roman"/>
                <a:cs typeface="Times New Roman"/>
              </a:rPr>
              <a:t> sends</a:t>
            </a:r>
            <a:r>
              <a:rPr sz="2300" spc="25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a</a:t>
            </a:r>
            <a:r>
              <a:rPr sz="2300" spc="-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signal</a:t>
            </a:r>
            <a:r>
              <a:rPr sz="2300" spc="-10" dirty="0">
                <a:latin typeface="Times New Roman"/>
                <a:cs typeface="Times New Roman"/>
              </a:rPr>
              <a:t> </a:t>
            </a:r>
            <a:r>
              <a:rPr sz="2300" spc="20" dirty="0">
                <a:latin typeface="Times New Roman"/>
                <a:cs typeface="Times New Roman"/>
              </a:rPr>
              <a:t>to</a:t>
            </a:r>
            <a:r>
              <a:rPr sz="2300" spc="-18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Arduino.</a:t>
            </a:r>
            <a:endParaRPr sz="2300">
              <a:latin typeface="Times New Roman"/>
              <a:cs typeface="Times New Roman"/>
            </a:endParaRPr>
          </a:p>
          <a:p>
            <a:pPr marL="304800" indent="-292735">
              <a:lnSpc>
                <a:spcPct val="100000"/>
              </a:lnSpc>
              <a:spcBef>
                <a:spcPts val="1370"/>
              </a:spcBef>
              <a:buFont typeface="Times New Roman"/>
              <a:buAutoNum type="arabicPeriod"/>
              <a:tabLst>
                <a:tab pos="305435" algn="l"/>
              </a:tabLst>
            </a:pPr>
            <a:r>
              <a:rPr sz="2300" b="1" spc="-10" dirty="0">
                <a:latin typeface="Times New Roman"/>
                <a:cs typeface="Times New Roman"/>
              </a:rPr>
              <a:t>Arduino</a:t>
            </a:r>
            <a:r>
              <a:rPr sz="2300" b="1" spc="20" dirty="0">
                <a:latin typeface="Times New Roman"/>
                <a:cs typeface="Times New Roman"/>
              </a:rPr>
              <a:t> </a:t>
            </a:r>
            <a:r>
              <a:rPr sz="2300" b="1" spc="-5" dirty="0">
                <a:latin typeface="Times New Roman"/>
                <a:cs typeface="Times New Roman"/>
              </a:rPr>
              <a:t>Processes</a:t>
            </a:r>
            <a:r>
              <a:rPr sz="2300" b="1" spc="15" dirty="0">
                <a:latin typeface="Times New Roman"/>
                <a:cs typeface="Times New Roman"/>
              </a:rPr>
              <a:t> </a:t>
            </a:r>
            <a:r>
              <a:rPr sz="2300" b="1" spc="10" dirty="0">
                <a:latin typeface="Times New Roman"/>
                <a:cs typeface="Times New Roman"/>
              </a:rPr>
              <a:t>:</a:t>
            </a:r>
            <a:r>
              <a:rPr sz="2300" b="1" spc="-1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The</a:t>
            </a:r>
            <a:r>
              <a:rPr sz="2300" spc="-13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Arduino</a:t>
            </a:r>
            <a:r>
              <a:rPr sz="2300" spc="-1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reads</a:t>
            </a:r>
            <a:r>
              <a:rPr sz="2300" spc="-10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the</a:t>
            </a:r>
            <a:r>
              <a:rPr sz="2300" spc="-2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signal</a:t>
            </a:r>
            <a:r>
              <a:rPr sz="2300" spc="-1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and</a:t>
            </a:r>
            <a:r>
              <a:rPr sz="2300" spc="-1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triggers</a:t>
            </a:r>
            <a:r>
              <a:rPr sz="2300" spc="-35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the</a:t>
            </a:r>
            <a:r>
              <a:rPr sz="2300" spc="-1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servo</a:t>
            </a:r>
            <a:r>
              <a:rPr sz="2300" spc="10" dirty="0">
                <a:latin typeface="Times New Roman"/>
                <a:cs typeface="Times New Roman"/>
              </a:rPr>
              <a:t> </a:t>
            </a:r>
            <a:r>
              <a:rPr sz="2300" spc="-25" dirty="0">
                <a:latin typeface="Times New Roman"/>
                <a:cs typeface="Times New Roman"/>
              </a:rPr>
              <a:t>motor.</a:t>
            </a:r>
            <a:endParaRPr sz="2300">
              <a:latin typeface="Times New Roman"/>
              <a:cs typeface="Times New Roman"/>
            </a:endParaRPr>
          </a:p>
          <a:p>
            <a:pPr marL="304800" indent="-292735">
              <a:lnSpc>
                <a:spcPct val="100000"/>
              </a:lnSpc>
              <a:spcBef>
                <a:spcPts val="1370"/>
              </a:spcBef>
              <a:buFont typeface="Times New Roman"/>
              <a:buAutoNum type="arabicPeriod"/>
              <a:tabLst>
                <a:tab pos="305435" algn="l"/>
              </a:tabLst>
            </a:pPr>
            <a:r>
              <a:rPr sz="2300" b="1" dirty="0">
                <a:latin typeface="Times New Roman"/>
                <a:cs typeface="Times New Roman"/>
              </a:rPr>
              <a:t>Motor</a:t>
            </a:r>
            <a:r>
              <a:rPr sz="2300" b="1" spc="-185" dirty="0">
                <a:latin typeface="Times New Roman"/>
                <a:cs typeface="Times New Roman"/>
              </a:rPr>
              <a:t> </a:t>
            </a:r>
            <a:r>
              <a:rPr sz="2300" b="1" spc="-5" dirty="0">
                <a:latin typeface="Times New Roman"/>
                <a:cs typeface="Times New Roman"/>
              </a:rPr>
              <a:t>Activation</a:t>
            </a:r>
            <a:r>
              <a:rPr sz="2300" b="1" spc="10" dirty="0">
                <a:latin typeface="Times New Roman"/>
                <a:cs typeface="Times New Roman"/>
              </a:rPr>
              <a:t> </a:t>
            </a:r>
            <a:r>
              <a:rPr sz="2300" b="1" spc="5" dirty="0">
                <a:latin typeface="Times New Roman"/>
                <a:cs typeface="Times New Roman"/>
              </a:rPr>
              <a:t>:</a:t>
            </a:r>
            <a:r>
              <a:rPr sz="2300" b="1" spc="-1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The</a:t>
            </a:r>
            <a:r>
              <a:rPr sz="2300" spc="-5" dirty="0">
                <a:latin typeface="Times New Roman"/>
                <a:cs typeface="Times New Roman"/>
              </a:rPr>
              <a:t> servo</a:t>
            </a:r>
            <a:r>
              <a:rPr sz="2300" dirty="0">
                <a:latin typeface="Times New Roman"/>
                <a:cs typeface="Times New Roman"/>
              </a:rPr>
              <a:t> motor</a:t>
            </a:r>
            <a:r>
              <a:rPr sz="2300" spc="-1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rotates</a:t>
            </a:r>
            <a:r>
              <a:rPr sz="2300" spc="-15" dirty="0">
                <a:latin typeface="Times New Roman"/>
                <a:cs typeface="Times New Roman"/>
              </a:rPr>
              <a:t> </a:t>
            </a:r>
            <a:r>
              <a:rPr sz="2300" spc="25" dirty="0">
                <a:latin typeface="Times New Roman"/>
                <a:cs typeface="Times New Roman"/>
              </a:rPr>
              <a:t>to</a:t>
            </a:r>
            <a:r>
              <a:rPr sz="2300" spc="-55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close</a:t>
            </a:r>
            <a:r>
              <a:rPr sz="2300" spc="-4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windows</a:t>
            </a:r>
            <a:r>
              <a:rPr sz="2300" spc="-10" dirty="0">
                <a:latin typeface="Times New Roman"/>
                <a:cs typeface="Times New Roman"/>
              </a:rPr>
              <a:t> or</a:t>
            </a:r>
            <a:r>
              <a:rPr sz="2300" spc="1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activate</a:t>
            </a:r>
            <a:r>
              <a:rPr sz="2300" spc="-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covers.</a:t>
            </a:r>
            <a:endParaRPr sz="2300">
              <a:latin typeface="Times New Roman"/>
              <a:cs typeface="Times New Roman"/>
            </a:endParaRPr>
          </a:p>
          <a:p>
            <a:pPr marL="304800" indent="-292735">
              <a:lnSpc>
                <a:spcPct val="100000"/>
              </a:lnSpc>
              <a:spcBef>
                <a:spcPts val="1370"/>
              </a:spcBef>
              <a:buFont typeface="Times New Roman"/>
              <a:buAutoNum type="arabicPeriod"/>
              <a:tabLst>
                <a:tab pos="305435" algn="l"/>
              </a:tabLst>
            </a:pPr>
            <a:r>
              <a:rPr sz="2300" b="1" spc="5" dirty="0">
                <a:latin typeface="Times New Roman"/>
                <a:cs typeface="Times New Roman"/>
              </a:rPr>
              <a:t>Reset</a:t>
            </a:r>
            <a:r>
              <a:rPr sz="2300" b="1" spc="-45" dirty="0">
                <a:latin typeface="Times New Roman"/>
                <a:cs typeface="Times New Roman"/>
              </a:rPr>
              <a:t> </a:t>
            </a:r>
            <a:r>
              <a:rPr sz="2300" b="1" spc="5" dirty="0">
                <a:latin typeface="Times New Roman"/>
                <a:cs typeface="Times New Roman"/>
              </a:rPr>
              <a:t>:</a:t>
            </a:r>
            <a:r>
              <a:rPr sz="2300" b="1" spc="-5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When </a:t>
            </a:r>
            <a:r>
              <a:rPr sz="2300" spc="-10" dirty="0">
                <a:latin typeface="Times New Roman"/>
                <a:cs typeface="Times New Roman"/>
              </a:rPr>
              <a:t>rain</a:t>
            </a:r>
            <a:r>
              <a:rPr sz="2300" spc="2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stops,</a:t>
            </a:r>
            <a:r>
              <a:rPr sz="2300" spc="10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the</a:t>
            </a:r>
            <a:r>
              <a:rPr sz="2300" spc="-10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system</a:t>
            </a:r>
            <a:r>
              <a:rPr sz="2300" spc="-5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resets</a:t>
            </a:r>
            <a:r>
              <a:rPr sz="2300" spc="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and</a:t>
            </a:r>
            <a:r>
              <a:rPr sz="2300" spc="-5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the</a:t>
            </a:r>
            <a:r>
              <a:rPr sz="2300" spc="-1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servo</a:t>
            </a:r>
            <a:r>
              <a:rPr sz="2300" spc="1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returns</a:t>
            </a:r>
            <a:r>
              <a:rPr sz="2300" spc="20" dirty="0">
                <a:latin typeface="Times New Roman"/>
                <a:cs typeface="Times New Roman"/>
              </a:rPr>
              <a:t> to</a:t>
            </a:r>
            <a:r>
              <a:rPr sz="2300" spc="-5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its original</a:t>
            </a:r>
            <a:r>
              <a:rPr sz="2300" spc="-1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position.</a:t>
            </a:r>
            <a:endParaRPr sz="2300">
              <a:latin typeface="Times New Roman"/>
              <a:cs typeface="Times New Roman"/>
            </a:endParaRPr>
          </a:p>
          <a:p>
            <a:pPr marL="304800" indent="-292735">
              <a:lnSpc>
                <a:spcPct val="100000"/>
              </a:lnSpc>
              <a:spcBef>
                <a:spcPts val="1445"/>
              </a:spcBef>
              <a:buFont typeface="Times New Roman"/>
              <a:buAutoNum type="arabicPeriod"/>
              <a:tabLst>
                <a:tab pos="305435" algn="l"/>
              </a:tabLst>
            </a:pPr>
            <a:r>
              <a:rPr sz="2300" b="1" spc="-5" dirty="0">
                <a:latin typeface="Times New Roman"/>
                <a:cs typeface="Times New Roman"/>
              </a:rPr>
              <a:t>Continuous</a:t>
            </a:r>
            <a:r>
              <a:rPr sz="2300" b="1" spc="-25" dirty="0">
                <a:latin typeface="Times New Roman"/>
                <a:cs typeface="Times New Roman"/>
              </a:rPr>
              <a:t> </a:t>
            </a:r>
            <a:r>
              <a:rPr sz="2300" b="1" dirty="0">
                <a:latin typeface="Times New Roman"/>
                <a:cs typeface="Times New Roman"/>
              </a:rPr>
              <a:t>Loop</a:t>
            </a:r>
            <a:r>
              <a:rPr sz="2300" b="1" spc="5" dirty="0">
                <a:latin typeface="Times New Roman"/>
                <a:cs typeface="Times New Roman"/>
              </a:rPr>
              <a:t> </a:t>
            </a:r>
            <a:r>
              <a:rPr sz="2300" b="1" spc="10" dirty="0">
                <a:latin typeface="Times New Roman"/>
                <a:cs typeface="Times New Roman"/>
              </a:rPr>
              <a:t>:</a:t>
            </a:r>
            <a:r>
              <a:rPr sz="2300" b="1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The</a:t>
            </a:r>
            <a:r>
              <a:rPr sz="2300" spc="5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system</a:t>
            </a:r>
            <a:r>
              <a:rPr sz="2300" spc="-5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monitors</a:t>
            </a:r>
            <a:r>
              <a:rPr sz="2300" dirty="0">
                <a:latin typeface="Times New Roman"/>
                <a:cs typeface="Times New Roman"/>
              </a:rPr>
              <a:t> </a:t>
            </a:r>
            <a:r>
              <a:rPr sz="2300" spc="-10" dirty="0">
                <a:latin typeface="Times New Roman"/>
                <a:cs typeface="Times New Roman"/>
              </a:rPr>
              <a:t>rain</a:t>
            </a:r>
            <a:r>
              <a:rPr sz="2300" spc="25" dirty="0">
                <a:latin typeface="Times New Roman"/>
                <a:cs typeface="Times New Roman"/>
              </a:rPr>
              <a:t> </a:t>
            </a:r>
            <a:r>
              <a:rPr sz="2300" spc="-10" dirty="0">
                <a:latin typeface="Times New Roman"/>
                <a:cs typeface="Times New Roman"/>
              </a:rPr>
              <a:t>continuously,</a:t>
            </a:r>
            <a:r>
              <a:rPr sz="2300" spc="-4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automating</a:t>
            </a:r>
            <a:r>
              <a:rPr sz="2300" spc="-3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protection</a:t>
            </a:r>
            <a:r>
              <a:rPr sz="2300" spc="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when</a:t>
            </a:r>
            <a:endParaRPr sz="23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375"/>
              </a:spcBef>
            </a:pPr>
            <a:r>
              <a:rPr sz="2300" dirty="0">
                <a:latin typeface="Times New Roman"/>
                <a:cs typeface="Times New Roman"/>
              </a:rPr>
              <a:t>needed.</a:t>
            </a:r>
            <a:endParaRPr sz="23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1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300" spc="5" dirty="0">
                <a:latin typeface="Times New Roman"/>
                <a:cs typeface="Times New Roman"/>
              </a:rPr>
              <a:t>This</a:t>
            </a:r>
            <a:r>
              <a:rPr sz="2300" spc="-45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setup</a:t>
            </a:r>
            <a:r>
              <a:rPr sz="2300" spc="-4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provides</a:t>
            </a:r>
            <a:r>
              <a:rPr sz="2300" spc="-2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real-time</a:t>
            </a:r>
            <a:r>
              <a:rPr sz="2300" spc="-15" dirty="0">
                <a:latin typeface="Times New Roman"/>
                <a:cs typeface="Times New Roman"/>
              </a:rPr>
              <a:t> </a:t>
            </a:r>
            <a:r>
              <a:rPr sz="2300" spc="-10" dirty="0">
                <a:latin typeface="Times New Roman"/>
                <a:cs typeface="Times New Roman"/>
              </a:rPr>
              <a:t>rain</a:t>
            </a:r>
            <a:r>
              <a:rPr sz="2300" spc="2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detection</a:t>
            </a:r>
            <a:r>
              <a:rPr sz="2300" spc="2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and</a:t>
            </a:r>
            <a:r>
              <a:rPr sz="2300" spc="-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response</a:t>
            </a:r>
            <a:r>
              <a:rPr sz="2300" spc="-10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for</a:t>
            </a:r>
            <a:r>
              <a:rPr sz="2300" spc="-4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applications</a:t>
            </a:r>
            <a:r>
              <a:rPr sz="2300" spc="45" dirty="0">
                <a:latin typeface="Times New Roman"/>
                <a:cs typeface="Times New Roman"/>
              </a:rPr>
              <a:t> </a:t>
            </a:r>
            <a:r>
              <a:rPr sz="2300" spc="-10" dirty="0">
                <a:latin typeface="Times New Roman"/>
                <a:cs typeface="Times New Roman"/>
              </a:rPr>
              <a:t>like</a:t>
            </a:r>
            <a:r>
              <a:rPr sz="2300" spc="20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automated</a:t>
            </a:r>
            <a:endParaRPr sz="23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370"/>
              </a:spcBef>
            </a:pPr>
            <a:r>
              <a:rPr sz="2300" spc="-5" dirty="0">
                <a:latin typeface="Times New Roman"/>
                <a:cs typeface="Times New Roman"/>
              </a:rPr>
              <a:t>rain</a:t>
            </a:r>
            <a:r>
              <a:rPr sz="2300" spc="-1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shelters</a:t>
            </a:r>
            <a:r>
              <a:rPr sz="2300" spc="-25" dirty="0">
                <a:latin typeface="Times New Roman"/>
                <a:cs typeface="Times New Roman"/>
              </a:rPr>
              <a:t> </a:t>
            </a:r>
            <a:r>
              <a:rPr sz="2300" spc="-10" dirty="0">
                <a:latin typeface="Times New Roman"/>
                <a:cs typeface="Times New Roman"/>
              </a:rPr>
              <a:t>or</a:t>
            </a:r>
            <a:r>
              <a:rPr sz="2300" spc="5" dirty="0">
                <a:latin typeface="Times New Roman"/>
                <a:cs typeface="Times New Roman"/>
              </a:rPr>
              <a:t> window</a:t>
            </a:r>
            <a:r>
              <a:rPr sz="2300" spc="-5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coverings</a:t>
            </a:r>
            <a:endParaRPr sz="23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263009" y="419480"/>
            <a:ext cx="3822065" cy="6324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950" b="1" dirty="0">
                <a:latin typeface="Times New Roman"/>
                <a:cs typeface="Times New Roman"/>
              </a:rPr>
              <a:t>APPLICATIONS</a:t>
            </a:r>
            <a:endParaRPr sz="395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sz="half" idx="1"/>
          </p:nvPr>
        </p:nvSpPr>
        <p:spPr>
          <a:xfrm>
            <a:off x="609600" y="1702871"/>
            <a:ext cx="4184035" cy="3811941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8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</a:t>
            </a:r>
            <a:r>
              <a:rPr sz="1800" b="1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</a:t>
            </a:r>
            <a:r>
              <a:rPr sz="1800" b="1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800" b="1" spc="5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800" dirty="0"/>
          </a:p>
          <a:p>
            <a:pPr marL="12700">
              <a:lnSpc>
                <a:spcPct val="100000"/>
              </a:lnSpc>
            </a:pPr>
            <a:r>
              <a:rPr sz="1800" spc="20" dirty="0"/>
              <a:t>H</a:t>
            </a:r>
            <a:r>
              <a:rPr sz="1800" spc="-30" dirty="0"/>
              <a:t>o</a:t>
            </a:r>
            <a:r>
              <a:rPr sz="1800" spc="10" dirty="0"/>
              <a:t>me</a:t>
            </a:r>
            <a:r>
              <a:rPr sz="1800" spc="-125" dirty="0"/>
              <a:t> </a:t>
            </a:r>
            <a:r>
              <a:rPr sz="1800" spc="-30" dirty="0"/>
              <a:t>A</a:t>
            </a:r>
            <a:r>
              <a:rPr sz="1800" spc="20" dirty="0"/>
              <a:t>u</a:t>
            </a:r>
            <a:r>
              <a:rPr sz="1800" spc="25" dirty="0"/>
              <a:t>t</a:t>
            </a:r>
            <a:r>
              <a:rPr sz="1800" spc="-30" dirty="0"/>
              <a:t>o</a:t>
            </a:r>
            <a:r>
              <a:rPr sz="1800" spc="5" dirty="0"/>
              <a:t>m</a:t>
            </a:r>
            <a:r>
              <a:rPr sz="1800" spc="-30" dirty="0"/>
              <a:t>a</a:t>
            </a:r>
            <a:r>
              <a:rPr sz="1800" spc="25" dirty="0"/>
              <a:t>t</a:t>
            </a:r>
            <a:r>
              <a:rPr sz="1800" spc="-25" dirty="0"/>
              <a:t>i</a:t>
            </a:r>
            <a:r>
              <a:rPr sz="1800" spc="-30" dirty="0"/>
              <a:t>o</a:t>
            </a:r>
            <a:r>
              <a:rPr sz="1800" spc="10" dirty="0"/>
              <a:t>n</a:t>
            </a:r>
            <a:r>
              <a:rPr sz="1800" spc="15" dirty="0"/>
              <a:t> </a:t>
            </a:r>
            <a:r>
              <a:rPr sz="1800" spc="5" dirty="0"/>
              <a:t>:</a:t>
            </a:r>
            <a:endParaRPr sz="1800" dirty="0"/>
          </a:p>
          <a:p>
            <a:pPr marL="439420" indent="-426720">
              <a:lnSpc>
                <a:spcPct val="100000"/>
              </a:lnSpc>
              <a:buFont typeface="Arial MT"/>
              <a:buChar char="•"/>
              <a:tabLst>
                <a:tab pos="438784" algn="l"/>
                <a:tab pos="439420" algn="l"/>
              </a:tabLst>
            </a:pPr>
            <a:r>
              <a:rPr sz="1800" b="0" dirty="0">
                <a:latin typeface="Times New Roman"/>
                <a:cs typeface="Times New Roman"/>
              </a:rPr>
              <a:t>Auto-close</a:t>
            </a:r>
            <a:r>
              <a:rPr sz="1800" b="0" spc="-60" dirty="0">
                <a:latin typeface="Times New Roman"/>
                <a:cs typeface="Times New Roman"/>
              </a:rPr>
              <a:t> </a:t>
            </a:r>
            <a:r>
              <a:rPr sz="1800" b="0" spc="-5" dirty="0">
                <a:latin typeface="Times New Roman"/>
                <a:cs typeface="Times New Roman"/>
              </a:rPr>
              <a:t>windows</a:t>
            </a:r>
            <a:r>
              <a:rPr sz="1800" b="0" spc="-10" dirty="0">
                <a:latin typeface="Times New Roman"/>
                <a:cs typeface="Times New Roman"/>
              </a:rPr>
              <a:t> and</a:t>
            </a:r>
            <a:r>
              <a:rPr sz="1800" b="0" spc="5" dirty="0">
                <a:latin typeface="Times New Roman"/>
                <a:cs typeface="Times New Roman"/>
              </a:rPr>
              <a:t> </a:t>
            </a:r>
            <a:r>
              <a:rPr sz="1800" b="0" spc="-5" dirty="0">
                <a:latin typeface="Times New Roman"/>
                <a:cs typeface="Times New Roman"/>
              </a:rPr>
              <a:t>roofs</a:t>
            </a:r>
            <a:endParaRPr sz="1800" dirty="0">
              <a:latin typeface="Times New Roman"/>
              <a:cs typeface="Times New Roman"/>
            </a:endParaRPr>
          </a:p>
          <a:p>
            <a:pPr marL="396875" indent="-384810">
              <a:lnSpc>
                <a:spcPct val="100000"/>
              </a:lnSpc>
              <a:buFont typeface="Arial MT"/>
              <a:buChar char="•"/>
              <a:tabLst>
                <a:tab pos="396875" algn="l"/>
                <a:tab pos="397510" algn="l"/>
              </a:tabLst>
            </a:pPr>
            <a:r>
              <a:rPr sz="1800" b="0" spc="-5" dirty="0">
                <a:latin typeface="Times New Roman"/>
                <a:cs typeface="Times New Roman"/>
              </a:rPr>
              <a:t>Adjust</a:t>
            </a:r>
            <a:r>
              <a:rPr sz="1800" b="0" dirty="0">
                <a:latin typeface="Times New Roman"/>
                <a:cs typeface="Times New Roman"/>
              </a:rPr>
              <a:t> </a:t>
            </a:r>
            <a:r>
              <a:rPr sz="1800" b="0" spc="-5" dirty="0">
                <a:latin typeface="Times New Roman"/>
                <a:cs typeface="Times New Roman"/>
              </a:rPr>
              <a:t>lighting</a:t>
            </a:r>
            <a:r>
              <a:rPr sz="1800" b="0" dirty="0">
                <a:latin typeface="Times New Roman"/>
                <a:cs typeface="Times New Roman"/>
              </a:rPr>
              <a:t> </a:t>
            </a:r>
            <a:r>
              <a:rPr sz="1800" b="0" spc="-10" dirty="0">
                <a:latin typeface="Times New Roman"/>
                <a:cs typeface="Times New Roman"/>
              </a:rPr>
              <a:t>and </a:t>
            </a:r>
            <a:r>
              <a:rPr sz="1800" b="0" spc="-45" dirty="0">
                <a:latin typeface="Times New Roman"/>
                <a:cs typeface="Times New Roman"/>
              </a:rPr>
              <a:t>HVAC.</a:t>
            </a:r>
            <a:endParaRPr sz="18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800" spc="-5" dirty="0"/>
              <a:t>Gardening</a:t>
            </a:r>
            <a:r>
              <a:rPr sz="1800" spc="-20" dirty="0"/>
              <a:t> </a:t>
            </a:r>
            <a:r>
              <a:rPr sz="1800" spc="5" dirty="0"/>
              <a:t>:</a:t>
            </a:r>
            <a:endParaRPr sz="1800" dirty="0"/>
          </a:p>
          <a:p>
            <a:pPr marL="396875" indent="-384810">
              <a:lnSpc>
                <a:spcPct val="100000"/>
              </a:lnSpc>
              <a:buFont typeface="Arial MT"/>
              <a:buChar char="•"/>
              <a:tabLst>
                <a:tab pos="396875" algn="l"/>
                <a:tab pos="397510" algn="l"/>
              </a:tabLst>
            </a:pPr>
            <a:r>
              <a:rPr sz="1800" b="0" spc="-5" dirty="0">
                <a:latin typeface="Times New Roman"/>
                <a:cs typeface="Times New Roman"/>
              </a:rPr>
              <a:t>Optimize</a:t>
            </a:r>
            <a:r>
              <a:rPr sz="1800" b="0" spc="-15" dirty="0">
                <a:latin typeface="Times New Roman"/>
                <a:cs typeface="Times New Roman"/>
              </a:rPr>
              <a:t> </a:t>
            </a:r>
            <a:r>
              <a:rPr sz="1800" b="0" spc="-5" dirty="0">
                <a:latin typeface="Times New Roman"/>
                <a:cs typeface="Times New Roman"/>
              </a:rPr>
              <a:t>irrigation.</a:t>
            </a:r>
            <a:endParaRPr sz="1800" dirty="0">
              <a:latin typeface="Times New Roman"/>
              <a:cs typeface="Times New Roman"/>
            </a:endParaRPr>
          </a:p>
          <a:p>
            <a:pPr marL="396875" indent="-384810">
              <a:lnSpc>
                <a:spcPct val="100000"/>
              </a:lnSpc>
              <a:buFont typeface="Arial MT"/>
              <a:buChar char="•"/>
              <a:tabLst>
                <a:tab pos="396875" algn="l"/>
                <a:tab pos="397510" algn="l"/>
              </a:tabLst>
            </a:pPr>
            <a:r>
              <a:rPr sz="1800" b="0" spc="-5" dirty="0">
                <a:latin typeface="Times New Roman"/>
                <a:cs typeface="Times New Roman"/>
              </a:rPr>
              <a:t>Protect</a:t>
            </a:r>
            <a:r>
              <a:rPr sz="1800" b="0" spc="-15" dirty="0">
                <a:latin typeface="Times New Roman"/>
                <a:cs typeface="Times New Roman"/>
              </a:rPr>
              <a:t> </a:t>
            </a:r>
            <a:r>
              <a:rPr sz="1800" b="0" spc="-5" dirty="0">
                <a:latin typeface="Times New Roman"/>
                <a:cs typeface="Times New Roman"/>
              </a:rPr>
              <a:t>plants</a:t>
            </a:r>
            <a:r>
              <a:rPr sz="1800" b="0" spc="15" dirty="0">
                <a:latin typeface="Times New Roman"/>
                <a:cs typeface="Times New Roman"/>
              </a:rPr>
              <a:t> </a:t>
            </a:r>
            <a:r>
              <a:rPr sz="1800" b="0" spc="-10" dirty="0">
                <a:latin typeface="Times New Roman"/>
                <a:cs typeface="Times New Roman"/>
              </a:rPr>
              <a:t>from</a:t>
            </a:r>
            <a:r>
              <a:rPr sz="1800" b="0" spc="5" dirty="0">
                <a:latin typeface="Times New Roman"/>
                <a:cs typeface="Times New Roman"/>
              </a:rPr>
              <a:t> </a:t>
            </a:r>
            <a:r>
              <a:rPr sz="1800" b="0" spc="-5" dirty="0">
                <a:latin typeface="Times New Roman"/>
                <a:cs typeface="Times New Roman"/>
              </a:rPr>
              <a:t>excess</a:t>
            </a:r>
            <a:r>
              <a:rPr sz="1800" b="0" dirty="0">
                <a:latin typeface="Times New Roman"/>
                <a:cs typeface="Times New Roman"/>
              </a:rPr>
              <a:t> </a:t>
            </a:r>
            <a:r>
              <a:rPr sz="1800" b="0" spc="-5" dirty="0">
                <a:latin typeface="Times New Roman"/>
                <a:cs typeface="Times New Roman"/>
              </a:rPr>
              <a:t>moisture.</a:t>
            </a:r>
            <a:endParaRPr sz="18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1800" spc="-20" dirty="0"/>
              <a:t>Vehicle</a:t>
            </a:r>
            <a:r>
              <a:rPr sz="1800" spc="-60" dirty="0"/>
              <a:t> </a:t>
            </a:r>
            <a:r>
              <a:rPr sz="1800" spc="-5" dirty="0"/>
              <a:t>Maintenance</a:t>
            </a:r>
            <a:r>
              <a:rPr sz="1800" spc="-35" dirty="0"/>
              <a:t> </a:t>
            </a:r>
            <a:r>
              <a:rPr sz="1800" spc="5" dirty="0"/>
              <a:t>:</a:t>
            </a:r>
          </a:p>
          <a:p>
            <a:pPr marL="12065" indent="0">
              <a:lnSpc>
                <a:spcPct val="100000"/>
              </a:lnSpc>
              <a:buNone/>
              <a:tabLst>
                <a:tab pos="396875" algn="l"/>
                <a:tab pos="397510" algn="l"/>
              </a:tabLst>
            </a:pPr>
            <a:r>
              <a:rPr lang="en-US" sz="1800" b="0" spc="5" dirty="0">
                <a:latin typeface="Times New Roman"/>
                <a:cs typeface="Times New Roman"/>
              </a:rPr>
              <a:t>     </a:t>
            </a:r>
            <a:r>
              <a:rPr sz="1800" b="0" spc="5" dirty="0">
                <a:latin typeface="Times New Roman"/>
                <a:cs typeface="Times New Roman"/>
              </a:rPr>
              <a:t>Close</a:t>
            </a:r>
            <a:r>
              <a:rPr sz="1800" b="0" spc="-50" dirty="0">
                <a:latin typeface="Times New Roman"/>
                <a:cs typeface="Times New Roman"/>
              </a:rPr>
              <a:t> </a:t>
            </a:r>
            <a:r>
              <a:rPr sz="1800" b="0" spc="-5" dirty="0">
                <a:latin typeface="Times New Roman"/>
                <a:cs typeface="Times New Roman"/>
              </a:rPr>
              <a:t>garage</a:t>
            </a:r>
            <a:r>
              <a:rPr sz="1800" b="0" spc="-20" dirty="0">
                <a:latin typeface="Times New Roman"/>
                <a:cs typeface="Times New Roman"/>
              </a:rPr>
              <a:t> </a:t>
            </a:r>
            <a:r>
              <a:rPr sz="1800" b="0" spc="5" dirty="0">
                <a:latin typeface="Times New Roman"/>
                <a:cs typeface="Times New Roman"/>
              </a:rPr>
              <a:t>doors</a:t>
            </a:r>
            <a:r>
              <a:rPr sz="1800" b="0" spc="-50" dirty="0">
                <a:latin typeface="Times New Roman"/>
                <a:cs typeface="Times New Roman"/>
              </a:rPr>
              <a:t> </a:t>
            </a:r>
            <a:r>
              <a:rPr sz="1800" b="0" spc="5" dirty="0">
                <a:latin typeface="Times New Roman"/>
                <a:cs typeface="Times New Roman"/>
              </a:rPr>
              <a:t>when</a:t>
            </a:r>
            <a:r>
              <a:rPr sz="1800" b="0" spc="-45" dirty="0">
                <a:latin typeface="Times New Roman"/>
                <a:cs typeface="Times New Roman"/>
              </a:rPr>
              <a:t> </a:t>
            </a:r>
            <a:r>
              <a:rPr sz="1800" b="0" spc="-10" dirty="0">
                <a:latin typeface="Times New Roman"/>
                <a:cs typeface="Times New Roman"/>
              </a:rPr>
              <a:t>it</a:t>
            </a:r>
            <a:r>
              <a:rPr sz="1800" b="0" spc="15" dirty="0">
                <a:latin typeface="Times New Roman"/>
                <a:cs typeface="Times New Roman"/>
              </a:rPr>
              <a:t> </a:t>
            </a:r>
            <a:r>
              <a:rPr sz="1800" b="0" spc="-5" dirty="0">
                <a:latin typeface="Times New Roman"/>
                <a:cs typeface="Times New Roman"/>
              </a:rPr>
              <a:t>rains.</a:t>
            </a:r>
            <a:r>
              <a:rPr lang="en-US" sz="1800" b="0" spc="-5" dirty="0">
                <a:latin typeface="Times New Roman"/>
                <a:cs typeface="Times New Roman"/>
              </a:rPr>
              <a:t> </a:t>
            </a:r>
            <a:endParaRPr sz="1800" b="0" spc="-5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58000" y="1060905"/>
            <a:ext cx="4317365" cy="509587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25"/>
              </a:spcBef>
            </a:pPr>
            <a:r>
              <a:rPr sz="1700" b="1" spc="-5" dirty="0">
                <a:latin typeface="Times New Roman"/>
                <a:cs typeface="Times New Roman"/>
              </a:rPr>
              <a:t>Commercial</a:t>
            </a:r>
            <a:r>
              <a:rPr sz="1700" b="1" spc="-50" dirty="0">
                <a:latin typeface="Times New Roman"/>
                <a:cs typeface="Times New Roman"/>
              </a:rPr>
              <a:t> </a:t>
            </a:r>
            <a:r>
              <a:rPr sz="1700" b="1" spc="-5" dirty="0">
                <a:latin typeface="Times New Roman"/>
                <a:cs typeface="Times New Roman"/>
              </a:rPr>
              <a:t>Use</a:t>
            </a:r>
            <a:r>
              <a:rPr sz="1700" b="1" spc="-25" dirty="0">
                <a:latin typeface="Times New Roman"/>
                <a:cs typeface="Times New Roman"/>
              </a:rPr>
              <a:t> </a:t>
            </a:r>
            <a:r>
              <a:rPr sz="1700" b="1" spc="5" dirty="0">
                <a:latin typeface="Times New Roman"/>
                <a:cs typeface="Times New Roman"/>
              </a:rPr>
              <a:t>:</a:t>
            </a:r>
            <a:endParaRPr sz="17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850" dirty="0">
              <a:latin typeface="Times New Roman"/>
              <a:cs typeface="Times New Roman"/>
            </a:endParaRPr>
          </a:p>
          <a:p>
            <a:pPr marL="12700" algn="just">
              <a:lnSpc>
                <a:spcPct val="100000"/>
              </a:lnSpc>
            </a:pPr>
            <a:r>
              <a:rPr sz="1700" b="1" dirty="0">
                <a:latin typeface="Times New Roman"/>
                <a:cs typeface="Times New Roman"/>
              </a:rPr>
              <a:t>Public</a:t>
            </a:r>
            <a:r>
              <a:rPr sz="1700" b="1" spc="-40" dirty="0">
                <a:latin typeface="Times New Roman"/>
                <a:cs typeface="Times New Roman"/>
              </a:rPr>
              <a:t> </a:t>
            </a:r>
            <a:r>
              <a:rPr sz="1700" b="1" spc="-5" dirty="0">
                <a:latin typeface="Times New Roman"/>
                <a:cs typeface="Times New Roman"/>
              </a:rPr>
              <a:t>Infrastructure</a:t>
            </a:r>
            <a:r>
              <a:rPr sz="1700" b="1" spc="-35" dirty="0">
                <a:latin typeface="Times New Roman"/>
                <a:cs typeface="Times New Roman"/>
              </a:rPr>
              <a:t> </a:t>
            </a:r>
            <a:r>
              <a:rPr sz="1700" b="1" spc="5" dirty="0">
                <a:latin typeface="Times New Roman"/>
                <a:cs typeface="Times New Roman"/>
              </a:rPr>
              <a:t>:</a:t>
            </a:r>
            <a:endParaRPr sz="1700" dirty="0">
              <a:latin typeface="Times New Roman"/>
              <a:cs typeface="Times New Roman"/>
            </a:endParaRPr>
          </a:p>
          <a:p>
            <a:pPr marL="396875" marR="16510" indent="-384810" algn="just">
              <a:lnSpc>
                <a:spcPct val="151000"/>
              </a:lnSpc>
              <a:spcBef>
                <a:spcPts val="1200"/>
              </a:spcBef>
              <a:buFont typeface="Arial MT"/>
              <a:buChar char="•"/>
              <a:tabLst>
                <a:tab pos="397510" algn="l"/>
              </a:tabLst>
            </a:pP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Adjust</a:t>
            </a:r>
            <a:r>
              <a:rPr sz="170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streetlight</a:t>
            </a:r>
            <a:r>
              <a:rPr sz="170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-10" dirty="0">
                <a:solidFill>
                  <a:srgbClr val="0D0D0D"/>
                </a:solidFill>
                <a:latin typeface="Times New Roman"/>
                <a:cs typeface="Times New Roman"/>
              </a:rPr>
              <a:t>brightness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 based</a:t>
            </a:r>
            <a:r>
              <a:rPr sz="1700" spc="4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-30" dirty="0">
                <a:solidFill>
                  <a:srgbClr val="0D0D0D"/>
                </a:solidFill>
                <a:latin typeface="Times New Roman"/>
                <a:cs typeface="Times New Roman"/>
              </a:rPr>
              <a:t>on </a:t>
            </a:r>
            <a:r>
              <a:rPr sz="1700" spc="-409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rainfall.</a:t>
            </a:r>
            <a:endParaRPr sz="1700" dirty="0">
              <a:latin typeface="Times New Roman"/>
              <a:cs typeface="Times New Roman"/>
            </a:endParaRPr>
          </a:p>
          <a:p>
            <a:pPr marL="396875" marR="6985" indent="-384810" algn="just">
              <a:lnSpc>
                <a:spcPct val="149100"/>
              </a:lnSpc>
              <a:spcBef>
                <a:spcPts val="1240"/>
              </a:spcBef>
              <a:buFont typeface="Arial MT"/>
              <a:buChar char="•"/>
              <a:tabLst>
                <a:tab pos="397510" algn="l"/>
              </a:tabLst>
            </a:pP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Automatically</a:t>
            </a:r>
            <a:r>
              <a:rPr sz="170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5" dirty="0">
                <a:solidFill>
                  <a:srgbClr val="0D0D0D"/>
                </a:solidFill>
                <a:latin typeface="Times New Roman"/>
                <a:cs typeface="Times New Roman"/>
              </a:rPr>
              <a:t>close public </a:t>
            </a:r>
            <a:r>
              <a:rPr sz="1700" spc="10" dirty="0">
                <a:solidFill>
                  <a:srgbClr val="0D0D0D"/>
                </a:solidFill>
                <a:latin typeface="Times New Roman"/>
                <a:cs typeface="Times New Roman"/>
              </a:rPr>
              <a:t>bin </a:t>
            </a:r>
            <a:r>
              <a:rPr sz="1700" dirty="0">
                <a:solidFill>
                  <a:srgbClr val="0D0D0D"/>
                </a:solidFill>
                <a:latin typeface="Times New Roman"/>
                <a:cs typeface="Times New Roman"/>
              </a:rPr>
              <a:t>lids during </a:t>
            </a:r>
            <a:r>
              <a:rPr sz="1700" spc="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rainfall </a:t>
            </a:r>
            <a:r>
              <a:rPr sz="1700" spc="-10" dirty="0">
                <a:solidFill>
                  <a:srgbClr val="0D0D0D"/>
                </a:solidFill>
                <a:latin typeface="Times New Roman"/>
                <a:cs typeface="Times New Roman"/>
              </a:rPr>
              <a:t>to </a:t>
            </a:r>
            <a:r>
              <a:rPr sz="1700" dirty="0">
                <a:solidFill>
                  <a:srgbClr val="0D0D0D"/>
                </a:solidFill>
                <a:latin typeface="Times New Roman"/>
                <a:cs typeface="Times New Roman"/>
              </a:rPr>
              <a:t>prevent water </a:t>
            </a:r>
            <a:r>
              <a:rPr sz="1700" spc="-10" dirty="0">
                <a:solidFill>
                  <a:srgbClr val="0D0D0D"/>
                </a:solidFill>
                <a:latin typeface="Times New Roman"/>
                <a:cs typeface="Times New Roman"/>
              </a:rPr>
              <a:t>from 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entering </a:t>
            </a:r>
            <a:r>
              <a:rPr sz="1700" spc="-10" dirty="0">
                <a:solidFill>
                  <a:srgbClr val="0D0D0D"/>
                </a:solidFill>
                <a:latin typeface="Times New Roman"/>
                <a:cs typeface="Times New Roman"/>
              </a:rPr>
              <a:t>and 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0D0D0D"/>
                </a:solidFill>
                <a:latin typeface="Times New Roman"/>
                <a:cs typeface="Times New Roman"/>
              </a:rPr>
              <a:t>mixing</a:t>
            </a:r>
            <a:r>
              <a:rPr sz="17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0D0D0D"/>
                </a:solidFill>
                <a:latin typeface="Times New Roman"/>
                <a:cs typeface="Times New Roman"/>
              </a:rPr>
              <a:t>with</a:t>
            </a:r>
            <a:r>
              <a:rPr sz="1700" spc="-1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waste.</a:t>
            </a:r>
            <a:endParaRPr sz="17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5"/>
              </a:spcBef>
              <a:buChar char="•"/>
            </a:pPr>
            <a:endParaRPr sz="1900" dirty="0">
              <a:latin typeface="Times New Roman"/>
              <a:cs typeface="Times New Roman"/>
            </a:endParaRPr>
          </a:p>
          <a:p>
            <a:pPr marL="12700" algn="just">
              <a:lnSpc>
                <a:spcPct val="100000"/>
              </a:lnSpc>
            </a:pPr>
            <a:r>
              <a:rPr sz="1700" b="1" spc="-5" dirty="0">
                <a:latin typeface="Times New Roman"/>
                <a:cs typeface="Times New Roman"/>
              </a:rPr>
              <a:t>Event</a:t>
            </a:r>
            <a:r>
              <a:rPr sz="1700" b="1" spc="-20" dirty="0">
                <a:latin typeface="Times New Roman"/>
                <a:cs typeface="Times New Roman"/>
              </a:rPr>
              <a:t> </a:t>
            </a:r>
            <a:r>
              <a:rPr sz="1700" b="1" dirty="0">
                <a:latin typeface="Times New Roman"/>
                <a:cs typeface="Times New Roman"/>
              </a:rPr>
              <a:t>Management</a:t>
            </a:r>
            <a:r>
              <a:rPr sz="1700" b="1" spc="-70" dirty="0">
                <a:latin typeface="Times New Roman"/>
                <a:cs typeface="Times New Roman"/>
              </a:rPr>
              <a:t> </a:t>
            </a:r>
            <a:r>
              <a:rPr sz="1700" b="1" spc="5" dirty="0">
                <a:latin typeface="Times New Roman"/>
                <a:cs typeface="Times New Roman"/>
              </a:rPr>
              <a:t>:</a:t>
            </a:r>
            <a:endParaRPr sz="17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1950" dirty="0">
              <a:latin typeface="Times New Roman"/>
              <a:cs typeface="Times New Roman"/>
            </a:endParaRPr>
          </a:p>
          <a:p>
            <a:pPr marL="396875" indent="-384810">
              <a:lnSpc>
                <a:spcPct val="100000"/>
              </a:lnSpc>
              <a:buFont typeface="Arial MT"/>
              <a:buChar char="•"/>
              <a:tabLst>
                <a:tab pos="396875" algn="l"/>
                <a:tab pos="397510" algn="l"/>
              </a:tabLst>
            </a:pPr>
            <a:r>
              <a:rPr sz="1700" spc="-5" dirty="0">
                <a:latin typeface="Times New Roman"/>
                <a:cs typeface="Times New Roman"/>
              </a:rPr>
              <a:t>Automatically</a:t>
            </a:r>
            <a:r>
              <a:rPr sz="1700" spc="10" dirty="0">
                <a:latin typeface="Times New Roman"/>
                <a:cs typeface="Times New Roman"/>
              </a:rPr>
              <a:t> </a:t>
            </a:r>
            <a:r>
              <a:rPr sz="1700" dirty="0">
                <a:latin typeface="Times New Roman"/>
                <a:cs typeface="Times New Roman"/>
              </a:rPr>
              <a:t>cover</a:t>
            </a:r>
            <a:r>
              <a:rPr sz="1700" spc="-45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Times New Roman"/>
                <a:cs typeface="Times New Roman"/>
              </a:rPr>
              <a:t>outdoor</a:t>
            </a:r>
            <a:r>
              <a:rPr sz="1700" spc="-2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Times New Roman"/>
                <a:cs typeface="Times New Roman"/>
              </a:rPr>
              <a:t>events.</a:t>
            </a:r>
            <a:endParaRPr sz="1700" dirty="0">
              <a:latin typeface="Times New Roman"/>
              <a:cs typeface="Times New Roman"/>
            </a:endParaRPr>
          </a:p>
          <a:p>
            <a:pPr marL="396875" marR="5080" indent="-384810" algn="just">
              <a:lnSpc>
                <a:spcPct val="151000"/>
              </a:lnSpc>
              <a:spcBef>
                <a:spcPts val="1200"/>
              </a:spcBef>
              <a:buFont typeface="Arial MT"/>
              <a:buChar char="•"/>
              <a:tabLst>
                <a:tab pos="439420" algn="l"/>
              </a:tabLst>
            </a:pPr>
            <a:r>
              <a:rPr dirty="0"/>
              <a:t>	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Automatically</a:t>
            </a:r>
            <a:r>
              <a:rPr sz="1700" dirty="0">
                <a:solidFill>
                  <a:srgbClr val="0D0D0D"/>
                </a:solidFill>
                <a:latin typeface="Times New Roman"/>
                <a:cs typeface="Times New Roman"/>
              </a:rPr>
              <a:t> puts </a:t>
            </a:r>
            <a:r>
              <a:rPr sz="1700" spc="-10" dirty="0">
                <a:solidFill>
                  <a:srgbClr val="0D0D0D"/>
                </a:solidFill>
                <a:latin typeface="Times New Roman"/>
                <a:cs typeface="Times New Roman"/>
              </a:rPr>
              <a:t>up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5" dirty="0">
                <a:solidFill>
                  <a:srgbClr val="0D0D0D"/>
                </a:solidFill>
                <a:latin typeface="Times New Roman"/>
                <a:cs typeface="Times New Roman"/>
              </a:rPr>
              <a:t>roofs </a:t>
            </a:r>
            <a:r>
              <a:rPr sz="1700" spc="-10" dirty="0">
                <a:solidFill>
                  <a:srgbClr val="0D0D0D"/>
                </a:solidFill>
                <a:latin typeface="Times New Roman"/>
                <a:cs typeface="Times New Roman"/>
              </a:rPr>
              <a:t>or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 tents</a:t>
            </a:r>
            <a:r>
              <a:rPr sz="170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5" dirty="0">
                <a:solidFill>
                  <a:srgbClr val="0D0D0D"/>
                </a:solidFill>
                <a:latin typeface="Times New Roman"/>
                <a:cs typeface="Times New Roman"/>
              </a:rPr>
              <a:t>over </a:t>
            </a:r>
            <a:r>
              <a:rPr sz="1700" spc="1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dirty="0">
                <a:solidFill>
                  <a:srgbClr val="0D0D0D"/>
                </a:solidFill>
                <a:latin typeface="Times New Roman"/>
                <a:cs typeface="Times New Roman"/>
              </a:rPr>
              <a:t>seating</a:t>
            </a:r>
            <a:r>
              <a:rPr sz="1700" spc="-3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5" dirty="0">
                <a:solidFill>
                  <a:srgbClr val="0D0D0D"/>
                </a:solidFill>
                <a:latin typeface="Times New Roman"/>
                <a:cs typeface="Times New Roman"/>
              </a:rPr>
              <a:t>when</a:t>
            </a:r>
            <a:r>
              <a:rPr sz="1700" spc="-4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-10" dirty="0">
                <a:solidFill>
                  <a:srgbClr val="0D0D0D"/>
                </a:solidFill>
                <a:latin typeface="Times New Roman"/>
                <a:cs typeface="Times New Roman"/>
              </a:rPr>
              <a:t>it</a:t>
            </a:r>
            <a:r>
              <a:rPr sz="1700" spc="2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starts </a:t>
            </a:r>
            <a:r>
              <a:rPr sz="1700" spc="-10" dirty="0">
                <a:solidFill>
                  <a:srgbClr val="0D0D0D"/>
                </a:solidFill>
                <a:latin typeface="Times New Roman"/>
                <a:cs typeface="Times New Roman"/>
              </a:rPr>
              <a:t>to</a:t>
            </a:r>
            <a:r>
              <a:rPr sz="1700" spc="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solidFill>
                  <a:srgbClr val="0D0D0D"/>
                </a:solidFill>
                <a:latin typeface="Times New Roman"/>
                <a:cs typeface="Times New Roman"/>
              </a:rPr>
              <a:t>rain.</a:t>
            </a:r>
            <a:endParaRPr sz="17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231260" y="385699"/>
            <a:ext cx="6381750" cy="4495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750" b="1" spc="-30" dirty="0">
                <a:solidFill>
                  <a:srgbClr val="000000"/>
                </a:solidFill>
                <a:latin typeface="Times New Roman"/>
                <a:cs typeface="Times New Roman"/>
              </a:rPr>
              <a:t>ADVANTAGES</a:t>
            </a:r>
            <a:r>
              <a:rPr sz="2750" b="1" spc="-1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750" b="1" spc="30" dirty="0">
                <a:solidFill>
                  <a:srgbClr val="000000"/>
                </a:solidFill>
                <a:latin typeface="Times New Roman"/>
                <a:cs typeface="Times New Roman"/>
              </a:rPr>
              <a:t>AND</a:t>
            </a:r>
            <a:r>
              <a:rPr sz="2750" b="1" spc="7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750" b="1" spc="-20" dirty="0">
                <a:solidFill>
                  <a:srgbClr val="000000"/>
                </a:solidFill>
                <a:latin typeface="Times New Roman"/>
                <a:cs typeface="Times New Roman"/>
              </a:rPr>
              <a:t>DISADVANTAGES</a:t>
            </a:r>
            <a:endParaRPr sz="275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50912" y="840168"/>
            <a:ext cx="10041890" cy="5786755"/>
          </a:xfrm>
          <a:prstGeom prst="rect">
            <a:avLst/>
          </a:prstGeom>
        </p:spPr>
        <p:txBody>
          <a:bodyPr vert="horz" wrap="square" lIns="0" tIns="1695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35"/>
              </a:spcBef>
            </a:pPr>
            <a:r>
              <a:rPr sz="2100" b="1" dirty="0">
                <a:latin typeface="Times New Roman"/>
                <a:cs typeface="Times New Roman"/>
              </a:rPr>
              <a:t>Advantages</a:t>
            </a:r>
            <a:r>
              <a:rPr sz="2100" b="1" spc="-40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endParaRPr sz="2100">
              <a:latin typeface="Times New Roman"/>
              <a:cs typeface="Times New Roman"/>
            </a:endParaRPr>
          </a:p>
          <a:p>
            <a:pPr marL="279400" indent="-267335">
              <a:lnSpc>
                <a:spcPct val="100000"/>
              </a:lnSpc>
              <a:spcBef>
                <a:spcPts val="1235"/>
              </a:spcBef>
              <a:buFont typeface="Times New Roman"/>
              <a:buAutoNum type="arabicPeriod"/>
              <a:tabLst>
                <a:tab pos="280035" algn="l"/>
              </a:tabLst>
            </a:pPr>
            <a:r>
              <a:rPr sz="2100" b="1" dirty="0">
                <a:latin typeface="Times New Roman"/>
                <a:cs typeface="Times New Roman"/>
              </a:rPr>
              <a:t>Automation</a:t>
            </a:r>
            <a:r>
              <a:rPr sz="2100" b="1" spc="-45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r>
              <a:rPr sz="2100" b="1" spc="-9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Automatically</a:t>
            </a:r>
            <a:r>
              <a:rPr sz="2100" spc="10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detects</a:t>
            </a:r>
            <a:r>
              <a:rPr sz="2100" spc="15" dirty="0">
                <a:latin typeface="Times New Roman"/>
                <a:cs typeface="Times New Roman"/>
              </a:rPr>
              <a:t> </a:t>
            </a:r>
            <a:r>
              <a:rPr sz="2100" spc="-15" dirty="0">
                <a:latin typeface="Times New Roman"/>
                <a:cs typeface="Times New Roman"/>
              </a:rPr>
              <a:t>rain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spc="10" dirty="0">
                <a:latin typeface="Times New Roman"/>
                <a:cs typeface="Times New Roman"/>
              </a:rPr>
              <a:t>and </a:t>
            </a:r>
            <a:r>
              <a:rPr sz="2100" dirty="0">
                <a:latin typeface="Times New Roman"/>
                <a:cs typeface="Times New Roman"/>
              </a:rPr>
              <a:t>initiates</a:t>
            </a:r>
            <a:r>
              <a:rPr sz="2100" spc="1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protective</a:t>
            </a:r>
            <a:r>
              <a:rPr sz="2100" spc="-20" dirty="0">
                <a:latin typeface="Times New Roman"/>
                <a:cs typeface="Times New Roman"/>
              </a:rPr>
              <a:t> </a:t>
            </a:r>
            <a:r>
              <a:rPr sz="2100" spc="5" dirty="0">
                <a:latin typeface="Times New Roman"/>
                <a:cs typeface="Times New Roman"/>
              </a:rPr>
              <a:t>actions.</a:t>
            </a:r>
            <a:endParaRPr sz="2100">
              <a:latin typeface="Times New Roman"/>
              <a:cs typeface="Times New Roman"/>
            </a:endParaRPr>
          </a:p>
          <a:p>
            <a:pPr marL="279400" indent="-267335">
              <a:lnSpc>
                <a:spcPct val="100000"/>
              </a:lnSpc>
              <a:spcBef>
                <a:spcPts val="1310"/>
              </a:spcBef>
              <a:buFont typeface="Times New Roman"/>
              <a:buAutoNum type="arabicPeriod"/>
              <a:tabLst>
                <a:tab pos="280035" algn="l"/>
              </a:tabLst>
            </a:pPr>
            <a:r>
              <a:rPr sz="2100" b="1" spc="5" dirty="0">
                <a:latin typeface="Times New Roman"/>
                <a:cs typeface="Times New Roman"/>
              </a:rPr>
              <a:t>Low</a:t>
            </a:r>
            <a:r>
              <a:rPr sz="2100" b="1" spc="-20" dirty="0">
                <a:latin typeface="Times New Roman"/>
                <a:cs typeface="Times New Roman"/>
              </a:rPr>
              <a:t> </a:t>
            </a:r>
            <a:r>
              <a:rPr sz="2100" b="1" spc="-5" dirty="0">
                <a:latin typeface="Times New Roman"/>
                <a:cs typeface="Times New Roman"/>
              </a:rPr>
              <a:t>Cost</a:t>
            </a:r>
            <a:r>
              <a:rPr sz="2100" b="1" spc="-15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r>
              <a:rPr sz="2100" b="1" spc="2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Built</a:t>
            </a:r>
            <a:r>
              <a:rPr sz="2100" spc="1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with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spc="-10" dirty="0">
                <a:latin typeface="Times New Roman"/>
                <a:cs typeface="Times New Roman"/>
              </a:rPr>
              <a:t>affordable</a:t>
            </a:r>
            <a:r>
              <a:rPr sz="2100" spc="45" dirty="0">
                <a:latin typeface="Times New Roman"/>
                <a:cs typeface="Times New Roman"/>
              </a:rPr>
              <a:t> </a:t>
            </a:r>
            <a:r>
              <a:rPr sz="2100" spc="-15" dirty="0">
                <a:latin typeface="Times New Roman"/>
                <a:cs typeface="Times New Roman"/>
              </a:rPr>
              <a:t>and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readily</a:t>
            </a:r>
            <a:r>
              <a:rPr sz="210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available</a:t>
            </a:r>
            <a:r>
              <a:rPr sz="2100" spc="4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components.</a:t>
            </a:r>
            <a:endParaRPr sz="2100">
              <a:latin typeface="Times New Roman"/>
              <a:cs typeface="Times New Roman"/>
            </a:endParaRPr>
          </a:p>
          <a:p>
            <a:pPr marL="279400" indent="-267335">
              <a:lnSpc>
                <a:spcPct val="100000"/>
              </a:lnSpc>
              <a:spcBef>
                <a:spcPts val="1235"/>
              </a:spcBef>
              <a:buFont typeface="Times New Roman"/>
              <a:buAutoNum type="arabicPeriod"/>
              <a:tabLst>
                <a:tab pos="280035" algn="l"/>
              </a:tabLst>
            </a:pPr>
            <a:r>
              <a:rPr sz="2100" b="1" spc="-5" dirty="0">
                <a:latin typeface="Times New Roman"/>
                <a:cs typeface="Times New Roman"/>
              </a:rPr>
              <a:t>Adaptable</a:t>
            </a:r>
            <a:r>
              <a:rPr sz="2100" b="1" spc="-30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r>
              <a:rPr sz="2100" b="1" spc="5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Easily</a:t>
            </a:r>
            <a:r>
              <a:rPr sz="2100" spc="5" dirty="0">
                <a:latin typeface="Times New Roman"/>
                <a:cs typeface="Times New Roman"/>
              </a:rPr>
              <a:t> modified</a:t>
            </a:r>
            <a:r>
              <a:rPr sz="2100" spc="10" dirty="0">
                <a:latin typeface="Times New Roman"/>
                <a:cs typeface="Times New Roman"/>
              </a:rPr>
              <a:t> </a:t>
            </a:r>
            <a:r>
              <a:rPr sz="2100" spc="-10" dirty="0">
                <a:latin typeface="Times New Roman"/>
                <a:cs typeface="Times New Roman"/>
              </a:rPr>
              <a:t>for</a:t>
            </a:r>
            <a:r>
              <a:rPr sz="2100" spc="-20" dirty="0">
                <a:latin typeface="Times New Roman"/>
                <a:cs typeface="Times New Roman"/>
              </a:rPr>
              <a:t> </a:t>
            </a:r>
            <a:r>
              <a:rPr sz="2100" spc="5" dirty="0">
                <a:latin typeface="Times New Roman"/>
                <a:cs typeface="Times New Roman"/>
              </a:rPr>
              <a:t>diverse</a:t>
            </a:r>
            <a:r>
              <a:rPr sz="2100" spc="-2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applications</a:t>
            </a:r>
            <a:r>
              <a:rPr sz="2100" spc="15" dirty="0">
                <a:latin typeface="Times New Roman"/>
                <a:cs typeface="Times New Roman"/>
              </a:rPr>
              <a:t> </a:t>
            </a:r>
            <a:r>
              <a:rPr sz="2100" spc="5" dirty="0">
                <a:latin typeface="Times New Roman"/>
                <a:cs typeface="Times New Roman"/>
              </a:rPr>
              <a:t>like</a:t>
            </a:r>
            <a:r>
              <a:rPr sz="2100" spc="-20" dirty="0">
                <a:latin typeface="Times New Roman"/>
                <a:cs typeface="Times New Roman"/>
              </a:rPr>
              <a:t> </a:t>
            </a:r>
            <a:r>
              <a:rPr sz="2100" spc="5" dirty="0">
                <a:latin typeface="Times New Roman"/>
                <a:cs typeface="Times New Roman"/>
              </a:rPr>
              <a:t>home</a:t>
            </a:r>
            <a:r>
              <a:rPr sz="2100" spc="-30" dirty="0">
                <a:latin typeface="Times New Roman"/>
                <a:cs typeface="Times New Roman"/>
              </a:rPr>
              <a:t> </a:t>
            </a:r>
            <a:r>
              <a:rPr sz="2100" spc="5" dirty="0">
                <a:latin typeface="Times New Roman"/>
                <a:cs typeface="Times New Roman"/>
              </a:rPr>
              <a:t>automation</a:t>
            </a:r>
            <a:r>
              <a:rPr sz="2100" spc="10" dirty="0">
                <a:latin typeface="Times New Roman"/>
                <a:cs typeface="Times New Roman"/>
              </a:rPr>
              <a:t> </a:t>
            </a:r>
            <a:r>
              <a:rPr sz="2100" spc="-10" dirty="0">
                <a:latin typeface="Times New Roman"/>
                <a:cs typeface="Times New Roman"/>
              </a:rPr>
              <a:t>and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gardening.</a:t>
            </a:r>
            <a:endParaRPr sz="2100">
              <a:latin typeface="Times New Roman"/>
              <a:cs typeface="Times New Roman"/>
            </a:endParaRPr>
          </a:p>
          <a:p>
            <a:pPr marL="279400" indent="-267335">
              <a:lnSpc>
                <a:spcPct val="100000"/>
              </a:lnSpc>
              <a:spcBef>
                <a:spcPts val="1310"/>
              </a:spcBef>
              <a:buFont typeface="Times New Roman"/>
              <a:buAutoNum type="arabicPeriod"/>
              <a:tabLst>
                <a:tab pos="280035" algn="l"/>
              </a:tabLst>
            </a:pPr>
            <a:r>
              <a:rPr sz="2100" b="1" spc="5" dirty="0">
                <a:latin typeface="Times New Roman"/>
                <a:cs typeface="Times New Roman"/>
              </a:rPr>
              <a:t>Easy </a:t>
            </a:r>
            <a:r>
              <a:rPr sz="2100" b="1" spc="-15" dirty="0">
                <a:latin typeface="Times New Roman"/>
                <a:cs typeface="Times New Roman"/>
              </a:rPr>
              <a:t>to</a:t>
            </a:r>
            <a:r>
              <a:rPr sz="2100" b="1" spc="5" dirty="0">
                <a:latin typeface="Times New Roman"/>
                <a:cs typeface="Times New Roman"/>
              </a:rPr>
              <a:t> </a:t>
            </a:r>
            <a:r>
              <a:rPr sz="2100" b="1" spc="-5" dirty="0">
                <a:latin typeface="Times New Roman"/>
                <a:cs typeface="Times New Roman"/>
              </a:rPr>
              <a:t>Build</a:t>
            </a:r>
            <a:r>
              <a:rPr sz="2100" b="1" spc="-35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r>
              <a:rPr sz="2100" b="1" spc="3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Straightforward</a:t>
            </a:r>
            <a:r>
              <a:rPr sz="2100" spc="1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setup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spc="-15" dirty="0">
                <a:latin typeface="Times New Roman"/>
                <a:cs typeface="Times New Roman"/>
              </a:rPr>
              <a:t>and</a:t>
            </a:r>
            <a:r>
              <a:rPr sz="2100" spc="10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programming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suitable</a:t>
            </a:r>
            <a:r>
              <a:rPr sz="2100" spc="-30" dirty="0">
                <a:latin typeface="Times New Roman"/>
                <a:cs typeface="Times New Roman"/>
              </a:rPr>
              <a:t> </a:t>
            </a:r>
            <a:r>
              <a:rPr sz="2100" spc="15" dirty="0">
                <a:latin typeface="Times New Roman"/>
                <a:cs typeface="Times New Roman"/>
              </a:rPr>
              <a:t>for</a:t>
            </a:r>
            <a:r>
              <a:rPr sz="2100" spc="-1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beginners.</a:t>
            </a:r>
            <a:endParaRPr sz="2100">
              <a:latin typeface="Times New Roman"/>
              <a:cs typeface="Times New Roman"/>
            </a:endParaRPr>
          </a:p>
          <a:p>
            <a:pPr marL="279400" indent="-267335">
              <a:lnSpc>
                <a:spcPct val="100000"/>
              </a:lnSpc>
              <a:spcBef>
                <a:spcPts val="1235"/>
              </a:spcBef>
              <a:buFont typeface="Times New Roman"/>
              <a:buAutoNum type="arabicPeriod"/>
              <a:tabLst>
                <a:tab pos="280035" algn="l"/>
              </a:tabLst>
            </a:pPr>
            <a:r>
              <a:rPr sz="2100" b="1" spc="-5" dirty="0">
                <a:latin typeface="Times New Roman"/>
                <a:cs typeface="Times New Roman"/>
              </a:rPr>
              <a:t>Energy</a:t>
            </a:r>
            <a:r>
              <a:rPr sz="2100" b="1" dirty="0">
                <a:latin typeface="Times New Roman"/>
                <a:cs typeface="Times New Roman"/>
              </a:rPr>
              <a:t> Efficient</a:t>
            </a:r>
            <a:r>
              <a:rPr sz="2100" b="1" spc="-20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r>
              <a:rPr sz="2100" b="1" spc="2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Low</a:t>
            </a:r>
            <a:r>
              <a:rPr sz="2100" spc="-1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power</a:t>
            </a:r>
            <a:r>
              <a:rPr sz="2100" spc="-20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consumption, with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options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spc="-10" dirty="0">
                <a:latin typeface="Times New Roman"/>
                <a:cs typeface="Times New Roman"/>
              </a:rPr>
              <a:t>for</a:t>
            </a:r>
            <a:r>
              <a:rPr sz="2100" spc="-3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solar</a:t>
            </a:r>
            <a:r>
              <a:rPr sz="2100" spc="50" dirty="0">
                <a:latin typeface="Times New Roman"/>
                <a:cs typeface="Times New Roman"/>
              </a:rPr>
              <a:t> </a:t>
            </a:r>
            <a:r>
              <a:rPr sz="2100" spc="-30" dirty="0">
                <a:latin typeface="Times New Roman"/>
                <a:cs typeface="Times New Roman"/>
              </a:rPr>
              <a:t>power.</a:t>
            </a:r>
            <a:endParaRPr sz="21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235"/>
              </a:spcBef>
            </a:pPr>
            <a:r>
              <a:rPr sz="2100" b="1" dirty="0">
                <a:latin typeface="Times New Roman"/>
                <a:cs typeface="Times New Roman"/>
              </a:rPr>
              <a:t>Disadvantages</a:t>
            </a:r>
            <a:r>
              <a:rPr sz="2100" b="1" spc="-30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endParaRPr sz="2100">
              <a:latin typeface="Times New Roman"/>
              <a:cs typeface="Times New Roman"/>
            </a:endParaRPr>
          </a:p>
          <a:p>
            <a:pPr marL="279400" indent="-267335">
              <a:lnSpc>
                <a:spcPct val="100000"/>
              </a:lnSpc>
              <a:spcBef>
                <a:spcPts val="1310"/>
              </a:spcBef>
              <a:buFont typeface="Times New Roman"/>
              <a:buAutoNum type="arabicPeriod"/>
              <a:tabLst>
                <a:tab pos="280035" algn="l"/>
              </a:tabLst>
            </a:pPr>
            <a:r>
              <a:rPr sz="2100" b="1" dirty="0">
                <a:latin typeface="Times New Roman"/>
                <a:cs typeface="Times New Roman"/>
              </a:rPr>
              <a:t>Limited</a:t>
            </a:r>
            <a:r>
              <a:rPr sz="2100" b="1" spc="-195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Accuracy</a:t>
            </a:r>
            <a:r>
              <a:rPr sz="2100" b="1" spc="10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r>
              <a:rPr sz="2100" b="1" spc="35" dirty="0">
                <a:latin typeface="Times New Roman"/>
                <a:cs typeface="Times New Roman"/>
              </a:rPr>
              <a:t> </a:t>
            </a:r>
            <a:r>
              <a:rPr sz="2100" spc="-10" dirty="0">
                <a:latin typeface="Times New Roman"/>
                <a:cs typeface="Times New Roman"/>
              </a:rPr>
              <a:t>May</a:t>
            </a:r>
            <a:r>
              <a:rPr sz="2100" spc="10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not</a:t>
            </a:r>
            <a:r>
              <a:rPr sz="2100" spc="1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effectively</a:t>
            </a:r>
            <a:r>
              <a:rPr sz="2100" spc="1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detect</a:t>
            </a:r>
            <a:r>
              <a:rPr sz="2100" spc="1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light</a:t>
            </a:r>
            <a:r>
              <a:rPr sz="2100" spc="-55" dirty="0">
                <a:latin typeface="Times New Roman"/>
                <a:cs typeface="Times New Roman"/>
              </a:rPr>
              <a:t> </a:t>
            </a:r>
            <a:r>
              <a:rPr sz="2100" spc="5" dirty="0">
                <a:latin typeface="Times New Roman"/>
                <a:cs typeface="Times New Roman"/>
              </a:rPr>
              <a:t>rain </a:t>
            </a:r>
            <a:r>
              <a:rPr sz="2100" dirty="0">
                <a:latin typeface="Times New Roman"/>
                <a:cs typeface="Times New Roman"/>
              </a:rPr>
              <a:t>or</a:t>
            </a:r>
            <a:r>
              <a:rPr sz="2100" spc="-20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high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spc="-15" dirty="0">
                <a:latin typeface="Times New Roman"/>
                <a:cs typeface="Times New Roman"/>
              </a:rPr>
              <a:t>humidity.</a:t>
            </a:r>
            <a:endParaRPr sz="2100">
              <a:latin typeface="Times New Roman"/>
              <a:cs typeface="Times New Roman"/>
            </a:endParaRPr>
          </a:p>
          <a:p>
            <a:pPr marL="279400" indent="-267335">
              <a:lnSpc>
                <a:spcPct val="100000"/>
              </a:lnSpc>
              <a:spcBef>
                <a:spcPts val="1235"/>
              </a:spcBef>
              <a:buFont typeface="Times New Roman"/>
              <a:buAutoNum type="arabicPeriod"/>
              <a:tabLst>
                <a:tab pos="280035" algn="l"/>
              </a:tabLst>
            </a:pPr>
            <a:r>
              <a:rPr sz="2100" b="1" spc="-10" dirty="0">
                <a:latin typeface="Times New Roman"/>
                <a:cs typeface="Times New Roman"/>
              </a:rPr>
              <a:t>Environmental</a:t>
            </a:r>
            <a:r>
              <a:rPr sz="2100" b="1" spc="15" dirty="0">
                <a:latin typeface="Times New Roman"/>
                <a:cs typeface="Times New Roman"/>
              </a:rPr>
              <a:t> </a:t>
            </a:r>
            <a:r>
              <a:rPr sz="2100" b="1" spc="-15" dirty="0">
                <a:latin typeface="Times New Roman"/>
                <a:cs typeface="Times New Roman"/>
              </a:rPr>
              <a:t>Exposure</a:t>
            </a:r>
            <a:r>
              <a:rPr sz="2100" b="1" spc="50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r>
              <a:rPr sz="2100" b="1" spc="3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Can</a:t>
            </a:r>
            <a:r>
              <a:rPr sz="2100" spc="10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accumulate</a:t>
            </a:r>
            <a:r>
              <a:rPr sz="2100" spc="-3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dirt</a:t>
            </a:r>
            <a:r>
              <a:rPr sz="2100" spc="20" dirty="0">
                <a:latin typeface="Times New Roman"/>
                <a:cs typeface="Times New Roman"/>
              </a:rPr>
              <a:t> </a:t>
            </a:r>
            <a:r>
              <a:rPr sz="2100" spc="10" dirty="0">
                <a:latin typeface="Times New Roman"/>
                <a:cs typeface="Times New Roman"/>
              </a:rPr>
              <a:t>and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degrade</a:t>
            </a:r>
            <a:r>
              <a:rPr sz="2100" spc="45" dirty="0">
                <a:latin typeface="Times New Roman"/>
                <a:cs typeface="Times New Roman"/>
              </a:rPr>
              <a:t> </a:t>
            </a:r>
            <a:r>
              <a:rPr sz="2100" spc="-15" dirty="0">
                <a:latin typeface="Times New Roman"/>
                <a:cs typeface="Times New Roman"/>
              </a:rPr>
              <a:t>from</a:t>
            </a:r>
            <a:r>
              <a:rPr sz="2100" spc="20" dirty="0">
                <a:latin typeface="Times New Roman"/>
                <a:cs typeface="Times New Roman"/>
              </a:rPr>
              <a:t> </a:t>
            </a:r>
            <a:r>
              <a:rPr sz="2100" spc="5" dirty="0">
                <a:latin typeface="Times New Roman"/>
                <a:cs typeface="Times New Roman"/>
              </a:rPr>
              <a:t>weather</a:t>
            </a:r>
            <a:r>
              <a:rPr sz="2100" spc="-20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exposure.</a:t>
            </a:r>
            <a:endParaRPr sz="2100">
              <a:latin typeface="Times New Roman"/>
              <a:cs typeface="Times New Roman"/>
            </a:endParaRPr>
          </a:p>
          <a:p>
            <a:pPr marL="279400" indent="-267335">
              <a:lnSpc>
                <a:spcPct val="100000"/>
              </a:lnSpc>
              <a:spcBef>
                <a:spcPts val="1310"/>
              </a:spcBef>
              <a:buFont typeface="Times New Roman"/>
              <a:buAutoNum type="arabicPeriod"/>
              <a:tabLst>
                <a:tab pos="280035" algn="l"/>
              </a:tabLst>
            </a:pPr>
            <a:r>
              <a:rPr sz="2100" b="1" dirty="0">
                <a:latin typeface="Times New Roman"/>
                <a:cs typeface="Times New Roman"/>
              </a:rPr>
              <a:t>Limited</a:t>
            </a:r>
            <a:r>
              <a:rPr sz="2100" b="1" spc="-50" dirty="0">
                <a:latin typeface="Times New Roman"/>
                <a:cs typeface="Times New Roman"/>
              </a:rPr>
              <a:t> </a:t>
            </a:r>
            <a:r>
              <a:rPr sz="2100" b="1" spc="5" dirty="0">
                <a:latin typeface="Times New Roman"/>
                <a:cs typeface="Times New Roman"/>
              </a:rPr>
              <a:t>Servo </a:t>
            </a:r>
            <a:r>
              <a:rPr sz="2100" b="1" spc="-10" dirty="0">
                <a:latin typeface="Times New Roman"/>
                <a:cs typeface="Times New Roman"/>
              </a:rPr>
              <a:t>Strength</a:t>
            </a:r>
            <a:r>
              <a:rPr sz="2100" b="1" spc="-50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r>
              <a:rPr sz="2100" b="1" spc="50" dirty="0">
                <a:latin typeface="Times New Roman"/>
                <a:cs typeface="Times New Roman"/>
              </a:rPr>
              <a:t> </a:t>
            </a:r>
            <a:r>
              <a:rPr sz="2100" spc="-10" dirty="0">
                <a:latin typeface="Times New Roman"/>
                <a:cs typeface="Times New Roman"/>
              </a:rPr>
              <a:t>May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struggle</a:t>
            </a:r>
            <a:r>
              <a:rPr sz="2100" spc="40" dirty="0">
                <a:latin typeface="Times New Roman"/>
                <a:cs typeface="Times New Roman"/>
              </a:rPr>
              <a:t> </a:t>
            </a:r>
            <a:r>
              <a:rPr sz="2100" spc="5" dirty="0">
                <a:latin typeface="Times New Roman"/>
                <a:cs typeface="Times New Roman"/>
              </a:rPr>
              <a:t>to</a:t>
            </a:r>
            <a:r>
              <a:rPr sz="2100" dirty="0">
                <a:latin typeface="Times New Roman"/>
                <a:cs typeface="Times New Roman"/>
              </a:rPr>
              <a:t> </a:t>
            </a:r>
            <a:r>
              <a:rPr sz="2100" spc="-15" dirty="0">
                <a:latin typeface="Times New Roman"/>
                <a:cs typeface="Times New Roman"/>
              </a:rPr>
              <a:t>move</a:t>
            </a:r>
            <a:r>
              <a:rPr sz="2100" spc="3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heavy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covers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or</a:t>
            </a:r>
            <a:r>
              <a:rPr sz="2100" spc="-2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equipment.</a:t>
            </a:r>
            <a:endParaRPr sz="2100">
              <a:latin typeface="Times New Roman"/>
              <a:cs typeface="Times New Roman"/>
            </a:endParaRPr>
          </a:p>
          <a:p>
            <a:pPr marL="279400" indent="-267335">
              <a:lnSpc>
                <a:spcPct val="100000"/>
              </a:lnSpc>
              <a:spcBef>
                <a:spcPts val="1235"/>
              </a:spcBef>
              <a:buFont typeface="Times New Roman"/>
              <a:buAutoNum type="arabicPeriod"/>
              <a:tabLst>
                <a:tab pos="280035" algn="l"/>
              </a:tabLst>
            </a:pPr>
            <a:r>
              <a:rPr sz="2100" b="1" dirty="0">
                <a:latin typeface="Times New Roman"/>
                <a:cs typeface="Times New Roman"/>
              </a:rPr>
              <a:t>Power</a:t>
            </a:r>
            <a:r>
              <a:rPr sz="2100" b="1" spc="-35" dirty="0">
                <a:latin typeface="Times New Roman"/>
                <a:cs typeface="Times New Roman"/>
              </a:rPr>
              <a:t> </a:t>
            </a:r>
            <a:r>
              <a:rPr sz="2100" b="1" spc="-10" dirty="0">
                <a:latin typeface="Times New Roman"/>
                <a:cs typeface="Times New Roman"/>
              </a:rPr>
              <a:t>Dependency</a:t>
            </a:r>
            <a:r>
              <a:rPr sz="2100" b="1" spc="5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r>
              <a:rPr sz="2100" b="1" spc="2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Requires a</a:t>
            </a:r>
            <a:r>
              <a:rPr sz="2100" spc="-2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constant</a:t>
            </a:r>
            <a:r>
              <a:rPr sz="2100" spc="15" dirty="0">
                <a:latin typeface="Times New Roman"/>
                <a:cs typeface="Times New Roman"/>
              </a:rPr>
              <a:t> </a:t>
            </a:r>
            <a:r>
              <a:rPr sz="2100" spc="-15" dirty="0">
                <a:latin typeface="Times New Roman"/>
                <a:cs typeface="Times New Roman"/>
              </a:rPr>
              <a:t>power</a:t>
            </a:r>
            <a:r>
              <a:rPr sz="2100" spc="45" dirty="0">
                <a:latin typeface="Times New Roman"/>
                <a:cs typeface="Times New Roman"/>
              </a:rPr>
              <a:t> </a:t>
            </a:r>
            <a:r>
              <a:rPr sz="2100" spc="-10" dirty="0">
                <a:latin typeface="Times New Roman"/>
                <a:cs typeface="Times New Roman"/>
              </a:rPr>
              <a:t>source</a:t>
            </a:r>
            <a:r>
              <a:rPr sz="2100" spc="40" dirty="0">
                <a:latin typeface="Times New Roman"/>
                <a:cs typeface="Times New Roman"/>
              </a:rPr>
              <a:t> </a:t>
            </a:r>
            <a:r>
              <a:rPr sz="2100" spc="-10" dirty="0">
                <a:latin typeface="Times New Roman"/>
                <a:cs typeface="Times New Roman"/>
              </a:rPr>
              <a:t>for</a:t>
            </a:r>
            <a:r>
              <a:rPr sz="2100" spc="50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operation.</a:t>
            </a:r>
            <a:endParaRPr sz="2100">
              <a:latin typeface="Times New Roman"/>
              <a:cs typeface="Times New Roman"/>
            </a:endParaRPr>
          </a:p>
          <a:p>
            <a:pPr marL="279400" indent="-267335">
              <a:lnSpc>
                <a:spcPct val="100000"/>
              </a:lnSpc>
              <a:spcBef>
                <a:spcPts val="1235"/>
              </a:spcBef>
              <a:buFont typeface="Times New Roman"/>
              <a:buAutoNum type="arabicPeriod"/>
              <a:tabLst>
                <a:tab pos="280035" algn="l"/>
              </a:tabLst>
            </a:pPr>
            <a:r>
              <a:rPr sz="2100" b="1" spc="-5" dirty="0">
                <a:latin typeface="Times New Roman"/>
                <a:cs typeface="Times New Roman"/>
              </a:rPr>
              <a:t>Maintenance</a:t>
            </a:r>
            <a:r>
              <a:rPr sz="2100" b="1" spc="40" dirty="0">
                <a:latin typeface="Times New Roman"/>
                <a:cs typeface="Times New Roman"/>
              </a:rPr>
              <a:t> </a:t>
            </a:r>
            <a:r>
              <a:rPr sz="2100" b="1" spc="-5" dirty="0">
                <a:latin typeface="Times New Roman"/>
                <a:cs typeface="Times New Roman"/>
              </a:rPr>
              <a:t>Needed</a:t>
            </a:r>
            <a:r>
              <a:rPr sz="2100" b="1" spc="-40" dirty="0">
                <a:latin typeface="Times New Roman"/>
                <a:cs typeface="Times New Roman"/>
              </a:rPr>
              <a:t> </a:t>
            </a:r>
            <a:r>
              <a:rPr sz="2100" b="1" dirty="0">
                <a:latin typeface="Times New Roman"/>
                <a:cs typeface="Times New Roman"/>
              </a:rPr>
              <a:t>:</a:t>
            </a:r>
            <a:r>
              <a:rPr sz="2100" b="1" spc="55" dirty="0">
                <a:latin typeface="Times New Roman"/>
                <a:cs typeface="Times New Roman"/>
              </a:rPr>
              <a:t> </a:t>
            </a:r>
            <a:r>
              <a:rPr sz="2100" spc="5" dirty="0">
                <a:latin typeface="Times New Roman"/>
                <a:cs typeface="Times New Roman"/>
              </a:rPr>
              <a:t>Regular</a:t>
            </a:r>
            <a:r>
              <a:rPr sz="2100" spc="-20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cleaning </a:t>
            </a:r>
            <a:r>
              <a:rPr sz="2100" spc="15" dirty="0">
                <a:latin typeface="Times New Roman"/>
                <a:cs typeface="Times New Roman"/>
              </a:rPr>
              <a:t>and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recalibration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spc="-5" dirty="0">
                <a:latin typeface="Times New Roman"/>
                <a:cs typeface="Times New Roman"/>
              </a:rPr>
              <a:t>may</a:t>
            </a:r>
            <a:r>
              <a:rPr sz="2100" spc="5" dirty="0">
                <a:latin typeface="Times New Roman"/>
                <a:cs typeface="Times New Roman"/>
              </a:rPr>
              <a:t> </a:t>
            </a:r>
            <a:r>
              <a:rPr sz="2100" dirty="0">
                <a:latin typeface="Times New Roman"/>
                <a:cs typeface="Times New Roman"/>
              </a:rPr>
              <a:t>be</a:t>
            </a:r>
            <a:r>
              <a:rPr sz="2100" spc="-30" dirty="0">
                <a:latin typeface="Times New Roman"/>
                <a:cs typeface="Times New Roman"/>
              </a:rPr>
              <a:t> </a:t>
            </a:r>
            <a:r>
              <a:rPr sz="2100" spc="-10" dirty="0">
                <a:latin typeface="Times New Roman"/>
                <a:cs typeface="Times New Roman"/>
              </a:rPr>
              <a:t>necessary.</a:t>
            </a:r>
            <a:endParaRPr sz="21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438269" y="524255"/>
            <a:ext cx="3127375" cy="575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00" b="1" spc="20" dirty="0">
                <a:solidFill>
                  <a:srgbClr val="000000"/>
                </a:solidFill>
                <a:latin typeface="Times New Roman"/>
                <a:cs typeface="Times New Roman"/>
              </a:rPr>
              <a:t>C</a:t>
            </a:r>
            <a:r>
              <a:rPr sz="3600" b="1" spc="-30" dirty="0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sz="3600" b="1" spc="20" dirty="0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r>
              <a:rPr sz="3600" b="1" spc="-55" dirty="0">
                <a:solidFill>
                  <a:srgbClr val="000000"/>
                </a:solidFill>
                <a:latin typeface="Times New Roman"/>
                <a:cs typeface="Times New Roman"/>
              </a:rPr>
              <a:t>C</a:t>
            </a:r>
            <a:r>
              <a:rPr sz="3600" b="1" dirty="0">
                <a:solidFill>
                  <a:srgbClr val="000000"/>
                </a:solidFill>
                <a:latin typeface="Times New Roman"/>
                <a:cs typeface="Times New Roman"/>
              </a:rPr>
              <a:t>L</a:t>
            </a:r>
            <a:r>
              <a:rPr sz="3600" b="1" spc="15" dirty="0">
                <a:solidFill>
                  <a:srgbClr val="000000"/>
                </a:solidFill>
                <a:latin typeface="Times New Roman"/>
                <a:cs typeface="Times New Roman"/>
              </a:rPr>
              <a:t>US</a:t>
            </a:r>
            <a:r>
              <a:rPr sz="3600" b="1" spc="-55" dirty="0">
                <a:solidFill>
                  <a:srgbClr val="000000"/>
                </a:solidFill>
                <a:latin typeface="Times New Roman"/>
                <a:cs typeface="Times New Roman"/>
              </a:rPr>
              <a:t>I</a:t>
            </a:r>
            <a:r>
              <a:rPr sz="3600" b="1" spc="40" dirty="0">
                <a:solidFill>
                  <a:srgbClr val="000000"/>
                </a:solidFill>
                <a:latin typeface="Times New Roman"/>
                <a:cs typeface="Times New Roman"/>
              </a:rPr>
              <a:t>O</a:t>
            </a:r>
            <a:r>
              <a:rPr sz="3600" b="1" dirty="0">
                <a:solidFill>
                  <a:srgbClr val="000000"/>
                </a:solidFill>
                <a:latin typeface="Times New Roman"/>
                <a:cs typeface="Times New Roman"/>
              </a:rPr>
              <a:t>N</a:t>
            </a:r>
            <a:endParaRPr sz="36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965200" y="1193045"/>
            <a:ext cx="10081895" cy="4757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10795" indent="-343535" algn="just">
              <a:lnSpc>
                <a:spcPct val="149700"/>
              </a:lnSpc>
              <a:spcBef>
                <a:spcPts val="100"/>
              </a:spcBef>
              <a:buFont typeface="Arial MT"/>
              <a:buChar char="•"/>
              <a:tabLst>
                <a:tab pos="356235" algn="l"/>
              </a:tabLst>
            </a:pPr>
            <a:r>
              <a:rPr sz="2300" spc="-5" dirty="0">
                <a:latin typeface="Times New Roman"/>
                <a:cs typeface="Times New Roman"/>
              </a:rPr>
              <a:t>In </a:t>
            </a:r>
            <a:r>
              <a:rPr sz="2300" dirty="0">
                <a:latin typeface="Times New Roman"/>
                <a:cs typeface="Times New Roman"/>
              </a:rPr>
              <a:t>conclusion, </a:t>
            </a:r>
            <a:r>
              <a:rPr sz="2300" spc="5" dirty="0">
                <a:latin typeface="Times New Roman"/>
                <a:cs typeface="Times New Roman"/>
              </a:rPr>
              <a:t>the </a:t>
            </a:r>
            <a:r>
              <a:rPr sz="2300" dirty="0">
                <a:latin typeface="Times New Roman"/>
                <a:cs typeface="Times New Roman"/>
              </a:rPr>
              <a:t>Arduino-based </a:t>
            </a:r>
            <a:r>
              <a:rPr sz="2300" spc="-10" dirty="0">
                <a:latin typeface="Times New Roman"/>
                <a:cs typeface="Times New Roman"/>
              </a:rPr>
              <a:t>rain </a:t>
            </a:r>
            <a:r>
              <a:rPr sz="2300" dirty="0">
                <a:latin typeface="Times New Roman"/>
                <a:cs typeface="Times New Roman"/>
              </a:rPr>
              <a:t>sensing </a:t>
            </a:r>
            <a:r>
              <a:rPr sz="2300" spc="10" dirty="0">
                <a:latin typeface="Times New Roman"/>
                <a:cs typeface="Times New Roman"/>
              </a:rPr>
              <a:t>system </a:t>
            </a:r>
            <a:r>
              <a:rPr sz="2300" dirty="0">
                <a:latin typeface="Times New Roman"/>
                <a:cs typeface="Times New Roman"/>
              </a:rPr>
              <a:t>enhances </a:t>
            </a:r>
            <a:r>
              <a:rPr sz="2300" spc="10" dirty="0">
                <a:latin typeface="Times New Roman"/>
                <a:cs typeface="Times New Roman"/>
              </a:rPr>
              <a:t>home </a:t>
            </a:r>
            <a:r>
              <a:rPr sz="2300" dirty="0">
                <a:latin typeface="Times New Roman"/>
                <a:cs typeface="Times New Roman"/>
              </a:rPr>
              <a:t>automation </a:t>
            </a:r>
            <a:r>
              <a:rPr sz="2300" spc="5" dirty="0">
                <a:latin typeface="Times New Roman"/>
                <a:cs typeface="Times New Roman"/>
              </a:rPr>
              <a:t> </a:t>
            </a:r>
            <a:r>
              <a:rPr sz="2300" spc="-10" dirty="0">
                <a:latin typeface="Times New Roman"/>
                <a:cs typeface="Times New Roman"/>
              </a:rPr>
              <a:t>by</a:t>
            </a:r>
            <a:r>
              <a:rPr sz="2300" spc="-5" dirty="0"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0D0D0D"/>
                </a:solidFill>
                <a:latin typeface="Times New Roman"/>
                <a:cs typeface="Times New Roman"/>
              </a:rPr>
              <a:t>automatically</a:t>
            </a:r>
            <a:r>
              <a:rPr sz="2300" spc="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0D0D0D"/>
                </a:solidFill>
                <a:latin typeface="Times New Roman"/>
                <a:cs typeface="Times New Roman"/>
              </a:rPr>
              <a:t>retracting</a:t>
            </a:r>
            <a:r>
              <a:rPr sz="230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0D0D0D"/>
                </a:solidFill>
                <a:latin typeface="Times New Roman"/>
                <a:cs typeface="Times New Roman"/>
              </a:rPr>
              <a:t>awnings</a:t>
            </a:r>
            <a:r>
              <a:rPr sz="2300" dirty="0">
                <a:solidFill>
                  <a:srgbClr val="0D0D0D"/>
                </a:solidFill>
                <a:latin typeface="Times New Roman"/>
                <a:cs typeface="Times New Roman"/>
              </a:rPr>
              <a:t> when</a:t>
            </a:r>
            <a:r>
              <a:rPr sz="2300" spc="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300" spc="-10" dirty="0">
                <a:solidFill>
                  <a:srgbClr val="0D0D0D"/>
                </a:solidFill>
                <a:latin typeface="Times New Roman"/>
                <a:cs typeface="Times New Roman"/>
              </a:rPr>
              <a:t>rain</a:t>
            </a:r>
            <a:r>
              <a:rPr sz="2300" spc="-5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300" spc="20" dirty="0">
                <a:solidFill>
                  <a:srgbClr val="0D0D0D"/>
                </a:solidFill>
                <a:latin typeface="Times New Roman"/>
                <a:cs typeface="Times New Roman"/>
              </a:rPr>
              <a:t>is </a:t>
            </a:r>
            <a:r>
              <a:rPr sz="2300" spc="-5" dirty="0">
                <a:solidFill>
                  <a:srgbClr val="0D0D0D"/>
                </a:solidFill>
                <a:latin typeface="Times New Roman"/>
                <a:cs typeface="Times New Roman"/>
              </a:rPr>
              <a:t>detected,</a:t>
            </a:r>
            <a:r>
              <a:rPr sz="230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0D0D0D"/>
                </a:solidFill>
                <a:latin typeface="Times New Roman"/>
                <a:cs typeface="Times New Roman"/>
              </a:rPr>
              <a:t>protecting</a:t>
            </a:r>
            <a:r>
              <a:rPr sz="2300" dirty="0">
                <a:solidFill>
                  <a:srgbClr val="0D0D0D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0D0D0D"/>
                </a:solidFill>
                <a:latin typeface="Times New Roman"/>
                <a:cs typeface="Times New Roman"/>
              </a:rPr>
              <a:t>outdoor </a:t>
            </a:r>
            <a:r>
              <a:rPr sz="2300" dirty="0">
                <a:solidFill>
                  <a:srgbClr val="0D0D0D"/>
                </a:solidFill>
                <a:latin typeface="Times New Roman"/>
                <a:cs typeface="Times New Roman"/>
              </a:rPr>
              <a:t> spaces.</a:t>
            </a:r>
            <a:endParaRPr sz="2300">
              <a:latin typeface="Times New Roman"/>
              <a:cs typeface="Times New Roman"/>
            </a:endParaRPr>
          </a:p>
          <a:p>
            <a:pPr marL="355600" indent="-343535" algn="just">
              <a:lnSpc>
                <a:spcPct val="100000"/>
              </a:lnSpc>
              <a:spcBef>
                <a:spcPts val="1370"/>
              </a:spcBef>
              <a:buFont typeface="Arial MT"/>
              <a:buChar char="•"/>
              <a:tabLst>
                <a:tab pos="356235" algn="l"/>
              </a:tabLst>
            </a:pPr>
            <a:r>
              <a:rPr sz="2300" spc="-10" dirty="0">
                <a:latin typeface="Times New Roman"/>
                <a:cs typeface="Times New Roman"/>
              </a:rPr>
              <a:t>It</a:t>
            </a:r>
            <a:r>
              <a:rPr sz="2300" spc="254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optimizes</a:t>
            </a:r>
            <a:r>
              <a:rPr sz="2300" spc="28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watering,</a:t>
            </a:r>
            <a:r>
              <a:rPr sz="2300" spc="28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reduces</a:t>
            </a:r>
            <a:r>
              <a:rPr sz="2300" spc="24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waste,</a:t>
            </a:r>
            <a:r>
              <a:rPr sz="2300" spc="254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and</a:t>
            </a:r>
            <a:r>
              <a:rPr sz="2300" spc="24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prevents</a:t>
            </a:r>
            <a:r>
              <a:rPr sz="2300" spc="25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overwatering.</a:t>
            </a:r>
            <a:r>
              <a:rPr sz="2300" spc="245" dirty="0">
                <a:latin typeface="Times New Roman"/>
                <a:cs typeface="Times New Roman"/>
              </a:rPr>
              <a:t> </a:t>
            </a:r>
            <a:r>
              <a:rPr sz="2300" spc="-15" dirty="0">
                <a:latin typeface="Times New Roman"/>
                <a:cs typeface="Times New Roman"/>
              </a:rPr>
              <a:t>Additionally,</a:t>
            </a:r>
            <a:r>
              <a:rPr sz="2300" spc="235" dirty="0">
                <a:latin typeface="Times New Roman"/>
                <a:cs typeface="Times New Roman"/>
              </a:rPr>
              <a:t> </a:t>
            </a:r>
            <a:r>
              <a:rPr sz="2300" spc="30" dirty="0">
                <a:latin typeface="Times New Roman"/>
                <a:cs typeface="Times New Roman"/>
              </a:rPr>
              <a:t>it</a:t>
            </a:r>
            <a:endParaRPr sz="2300">
              <a:latin typeface="Times New Roman"/>
              <a:cs typeface="Times New Roman"/>
            </a:endParaRPr>
          </a:p>
          <a:p>
            <a:pPr marL="355600" algn="just">
              <a:lnSpc>
                <a:spcPct val="100000"/>
              </a:lnSpc>
              <a:spcBef>
                <a:spcPts val="1370"/>
              </a:spcBef>
            </a:pPr>
            <a:r>
              <a:rPr sz="2300" dirty="0">
                <a:latin typeface="Times New Roman"/>
                <a:cs typeface="Times New Roman"/>
              </a:rPr>
              <a:t>controls</a:t>
            </a:r>
            <a:r>
              <a:rPr sz="2300" spc="3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greenhouse</a:t>
            </a:r>
            <a:r>
              <a:rPr sz="2300" spc="4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ventilation,</a:t>
            </a:r>
            <a:r>
              <a:rPr sz="2300" spc="60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automates </a:t>
            </a:r>
            <a:r>
              <a:rPr sz="2300" dirty="0">
                <a:latin typeface="Times New Roman"/>
                <a:cs typeface="Times New Roman"/>
              </a:rPr>
              <a:t>rainwater</a:t>
            </a:r>
            <a:r>
              <a:rPr sz="2300" spc="2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harvesting,</a:t>
            </a:r>
            <a:r>
              <a:rPr sz="2300" spc="25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and</a:t>
            </a:r>
            <a:r>
              <a:rPr sz="2300" spc="4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supports</a:t>
            </a:r>
            <a:r>
              <a:rPr sz="2300" spc="4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pest</a:t>
            </a:r>
            <a:endParaRPr sz="2300">
              <a:latin typeface="Times New Roman"/>
              <a:cs typeface="Times New Roman"/>
            </a:endParaRPr>
          </a:p>
          <a:p>
            <a:pPr marL="355600">
              <a:lnSpc>
                <a:spcPct val="100000"/>
              </a:lnSpc>
              <a:spcBef>
                <a:spcPts val="1445"/>
              </a:spcBef>
            </a:pPr>
            <a:r>
              <a:rPr sz="2300" dirty="0">
                <a:latin typeface="Times New Roman"/>
                <a:cs typeface="Times New Roman"/>
              </a:rPr>
              <a:t>control,</a:t>
            </a:r>
            <a:r>
              <a:rPr sz="2300" spc="-15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while</a:t>
            </a:r>
            <a:r>
              <a:rPr sz="2300" spc="-4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offering</a:t>
            </a:r>
            <a:r>
              <a:rPr sz="2300" spc="-35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mobile</a:t>
            </a:r>
            <a:r>
              <a:rPr sz="2300" spc="-4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app</a:t>
            </a:r>
            <a:r>
              <a:rPr sz="2300" spc="-1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connectivity</a:t>
            </a:r>
            <a:r>
              <a:rPr sz="2300" spc="35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for</a:t>
            </a:r>
            <a:r>
              <a:rPr sz="2300" spc="-50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remote</a:t>
            </a:r>
            <a:r>
              <a:rPr sz="2300" spc="-4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monitoring.</a:t>
            </a:r>
            <a:endParaRPr sz="2300">
              <a:latin typeface="Times New Roman"/>
              <a:cs typeface="Times New Roman"/>
            </a:endParaRPr>
          </a:p>
          <a:p>
            <a:pPr marL="355600" indent="-343535">
              <a:lnSpc>
                <a:spcPct val="100000"/>
              </a:lnSpc>
              <a:spcBef>
                <a:spcPts val="1370"/>
              </a:spcBef>
              <a:buFont typeface="Arial MT"/>
              <a:buChar char="•"/>
              <a:tabLst>
                <a:tab pos="355600" algn="l"/>
                <a:tab pos="356235" algn="l"/>
                <a:tab pos="939800" algn="l"/>
                <a:tab pos="2318385" algn="l"/>
                <a:tab pos="4249420" algn="l"/>
                <a:tab pos="5475605" algn="l"/>
                <a:tab pos="5880100" algn="l"/>
                <a:tab pos="7275830" algn="l"/>
                <a:tab pos="8314690" algn="l"/>
                <a:tab pos="9117965" algn="l"/>
                <a:tab pos="9782810" algn="l"/>
              </a:tabLst>
            </a:pPr>
            <a:r>
              <a:rPr sz="2300" spc="25" dirty="0">
                <a:latin typeface="Times New Roman"/>
                <a:cs typeface="Times New Roman"/>
              </a:rPr>
              <a:t>By	</a:t>
            </a:r>
            <a:r>
              <a:rPr sz="2300" dirty="0">
                <a:latin typeface="Times New Roman"/>
                <a:cs typeface="Times New Roman"/>
              </a:rPr>
              <a:t>providing	</a:t>
            </a:r>
            <a:r>
              <a:rPr sz="2300" spc="-5" dirty="0">
                <a:latin typeface="Times New Roman"/>
                <a:cs typeface="Times New Roman"/>
              </a:rPr>
              <a:t>environmental	</a:t>
            </a:r>
            <a:r>
              <a:rPr sz="2300" dirty="0">
                <a:latin typeface="Times New Roman"/>
                <a:cs typeface="Times New Roman"/>
              </a:rPr>
              <a:t>insights,	</a:t>
            </a:r>
            <a:r>
              <a:rPr sz="2300" spc="20" dirty="0">
                <a:latin typeface="Times New Roman"/>
                <a:cs typeface="Times New Roman"/>
              </a:rPr>
              <a:t>it	</a:t>
            </a:r>
            <a:r>
              <a:rPr sz="2300" spc="-5" dirty="0">
                <a:latin typeface="Times New Roman"/>
                <a:cs typeface="Times New Roman"/>
              </a:rPr>
              <a:t>simplifies	</a:t>
            </a:r>
            <a:r>
              <a:rPr sz="2300" dirty="0">
                <a:latin typeface="Times New Roman"/>
                <a:cs typeface="Times New Roman"/>
              </a:rPr>
              <a:t>garden	</a:t>
            </a:r>
            <a:r>
              <a:rPr sz="2300" spc="-5" dirty="0">
                <a:latin typeface="Times New Roman"/>
                <a:cs typeface="Times New Roman"/>
              </a:rPr>
              <a:t>care,	</a:t>
            </a:r>
            <a:r>
              <a:rPr sz="2300" dirty="0">
                <a:latin typeface="Times New Roman"/>
                <a:cs typeface="Times New Roman"/>
              </a:rPr>
              <a:t>and	its</a:t>
            </a:r>
            <a:endParaRPr sz="2300">
              <a:latin typeface="Times New Roman"/>
              <a:cs typeface="Times New Roman"/>
            </a:endParaRPr>
          </a:p>
          <a:p>
            <a:pPr marL="355600">
              <a:lnSpc>
                <a:spcPct val="100000"/>
              </a:lnSpc>
              <a:spcBef>
                <a:spcPts val="1370"/>
              </a:spcBef>
              <a:tabLst>
                <a:tab pos="2198370" algn="l"/>
                <a:tab pos="3383279" algn="l"/>
                <a:tab pos="4388485" algn="l"/>
                <a:tab pos="5377815" algn="l"/>
                <a:tab pos="5781040" algn="l"/>
                <a:tab pos="6932295" algn="l"/>
                <a:tab pos="7513320" algn="l"/>
                <a:tab pos="8274050" algn="l"/>
                <a:tab pos="9636760" algn="l"/>
              </a:tabLst>
            </a:pPr>
            <a:r>
              <a:rPr sz="2300" dirty="0">
                <a:latin typeface="Times New Roman"/>
                <a:cs typeface="Times New Roman"/>
              </a:rPr>
              <a:t>customisable,	</a:t>
            </a:r>
            <a:r>
              <a:rPr sz="2300" spc="-5" dirty="0">
                <a:latin typeface="Times New Roman"/>
                <a:cs typeface="Times New Roman"/>
              </a:rPr>
              <a:t>scalable	</a:t>
            </a:r>
            <a:r>
              <a:rPr sz="2300" dirty="0">
                <a:latin typeface="Times New Roman"/>
                <a:cs typeface="Times New Roman"/>
              </a:rPr>
              <a:t>design	</a:t>
            </a:r>
            <a:r>
              <a:rPr sz="2300" spc="5" dirty="0">
                <a:latin typeface="Times New Roman"/>
                <a:cs typeface="Times New Roman"/>
              </a:rPr>
              <a:t>makes	</a:t>
            </a:r>
            <a:r>
              <a:rPr sz="2300" spc="20" dirty="0">
                <a:latin typeface="Times New Roman"/>
                <a:cs typeface="Times New Roman"/>
              </a:rPr>
              <a:t>it	</a:t>
            </a:r>
            <a:r>
              <a:rPr sz="2300" dirty="0">
                <a:latin typeface="Times New Roman"/>
                <a:cs typeface="Times New Roman"/>
              </a:rPr>
              <a:t>suitable	</a:t>
            </a:r>
            <a:r>
              <a:rPr sz="2300" spc="10" dirty="0">
                <a:latin typeface="Times New Roman"/>
                <a:cs typeface="Times New Roman"/>
              </a:rPr>
              <a:t>for	</a:t>
            </a:r>
            <a:r>
              <a:rPr sz="2300" spc="-5" dirty="0">
                <a:latin typeface="Times New Roman"/>
                <a:cs typeface="Times New Roman"/>
              </a:rPr>
              <a:t>both	</a:t>
            </a:r>
            <a:r>
              <a:rPr sz="2300" dirty="0">
                <a:latin typeface="Times New Roman"/>
                <a:cs typeface="Times New Roman"/>
              </a:rPr>
              <a:t>hobbyists	and</a:t>
            </a:r>
            <a:endParaRPr sz="2300">
              <a:latin typeface="Times New Roman"/>
              <a:cs typeface="Times New Roman"/>
            </a:endParaRPr>
          </a:p>
          <a:p>
            <a:pPr marL="355600">
              <a:lnSpc>
                <a:spcPct val="100000"/>
              </a:lnSpc>
              <a:spcBef>
                <a:spcPts val="1375"/>
              </a:spcBef>
            </a:pPr>
            <a:r>
              <a:rPr sz="2300" spc="-5" dirty="0">
                <a:latin typeface="Times New Roman"/>
                <a:cs typeface="Times New Roman"/>
              </a:rPr>
              <a:t>professionals</a:t>
            </a:r>
            <a:r>
              <a:rPr sz="2300" spc="5" dirty="0">
                <a:latin typeface="Times New Roman"/>
                <a:cs typeface="Times New Roman"/>
              </a:rPr>
              <a:t> </a:t>
            </a:r>
            <a:r>
              <a:rPr sz="2300" spc="20" dirty="0">
                <a:latin typeface="Times New Roman"/>
                <a:cs typeface="Times New Roman"/>
              </a:rPr>
              <a:t>in</a:t>
            </a:r>
            <a:r>
              <a:rPr sz="2300" spc="-4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smart</a:t>
            </a:r>
            <a:r>
              <a:rPr sz="2300" spc="-2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gardening.</a:t>
            </a:r>
            <a:endParaRPr sz="23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B15661-3739-95B0-F5AD-E1A117CEC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066800"/>
            <a:ext cx="10210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682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25911" y="247389"/>
            <a:ext cx="4498975" cy="7010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400" b="1" spc="-5" dirty="0">
                <a:solidFill>
                  <a:srgbClr val="3A424E"/>
                </a:solidFill>
                <a:latin typeface="Times New Roman"/>
                <a:cs typeface="Times New Roman"/>
              </a:rPr>
              <a:t>INTRODUCTION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16975" y="1295400"/>
            <a:ext cx="6326825" cy="4260782"/>
          </a:xfrm>
          <a:prstGeom prst="rect">
            <a:avLst/>
          </a:prstGeom>
        </p:spPr>
        <p:txBody>
          <a:bodyPr vert="horz" wrap="square" lIns="0" tIns="196215" rIns="0" bIns="0" rtlCol="0">
            <a:sp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 </a:t>
            </a:r>
            <a:r>
              <a:rPr lang="en-US" sz="2400" dirty="0"/>
              <a:t>A rain</a:t>
            </a:r>
            <a:r>
              <a:rPr lang="en-IN" sz="2400" dirty="0"/>
              <a:t> </a:t>
            </a:r>
            <a:r>
              <a:rPr lang="en-US" sz="2400" dirty="0"/>
              <a:t>is a device designed to alert users to impending rainfall, helping them take timely actions to protect outdoor activities or belongings.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/>
              <a:t> </a:t>
            </a:r>
            <a:r>
              <a:rPr lang="en-IN" sz="2400" dirty="0"/>
              <a:t>  </a:t>
            </a:r>
            <a:r>
              <a:rPr lang="en-US" sz="2400" dirty="0"/>
              <a:t>By monitoring weather patterns and detecting changes in humidity and atmospheric conditions, rain alarms provide advance warning of rain.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2400" dirty="0"/>
              <a:t>  </a:t>
            </a:r>
            <a:r>
              <a:rPr lang="en-US" sz="2400" dirty="0"/>
              <a:t>This can be particularly useful for managing tasks such as outdoor laundry, gardening, or planning events, ensuring that individuals can avoid unexpected disruptions and safeguard their outdoor assets</a:t>
            </a:r>
            <a:endParaRPr sz="2300" dirty="0">
              <a:latin typeface="Times New Roman"/>
              <a:cs typeface="Times New Roman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68746" y="2057400"/>
            <a:ext cx="4505325" cy="30003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79D16E6-1626-333F-1768-04C1AC97E051}"/>
              </a:ext>
            </a:extLst>
          </p:cNvPr>
          <p:cNvSpPr txBox="1">
            <a:spLocks/>
          </p:cNvSpPr>
          <p:nvPr/>
        </p:nvSpPr>
        <p:spPr>
          <a:xfrm>
            <a:off x="990600" y="2590800"/>
            <a:ext cx="9683647" cy="20431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400" dirty="0"/>
              <a:t>This innovative system integrates rain-sensing technology, automated washing and drying mechanisms, and waterproof clothing design. Smart Rain Wear detects rainfall, triggering automatic washing and drying cycles, ensuring garments remain clean and dry. Key features:</a:t>
            </a:r>
            <a:endParaRPr lang="en-IN" sz="24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FB42BC8-0F39-EC70-AB49-08A7C3CA9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i="1" dirty="0">
                <a:solidFill>
                  <a:srgbClr val="C00000"/>
                </a:solidFill>
                <a:latin typeface="Arial Black" panose="020B0A04020102020204" pitchFamily="34" charset="0"/>
              </a:rPr>
              <a:t>Abstract :</a:t>
            </a:r>
          </a:p>
        </p:txBody>
      </p:sp>
    </p:spTree>
    <p:extLst>
      <p:ext uri="{BB962C8B-B14F-4D97-AF65-F5344CB8AC3E}">
        <p14:creationId xmlns:p14="http://schemas.microsoft.com/office/powerpoint/2010/main" val="1704106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73835" y="272668"/>
            <a:ext cx="9513570" cy="70104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400" b="1" dirty="0">
                <a:solidFill>
                  <a:srgbClr val="000000"/>
                </a:solidFill>
                <a:latin typeface="Times New Roman"/>
                <a:cs typeface="Times New Roman"/>
              </a:rPr>
              <a:t>COMPONENTS</a:t>
            </a:r>
            <a:r>
              <a:rPr sz="4400" b="1" spc="-27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4400" b="1" spc="10" dirty="0">
                <a:solidFill>
                  <a:srgbClr val="000000"/>
                </a:solidFill>
                <a:latin typeface="Times New Roman"/>
                <a:cs typeface="Times New Roman"/>
              </a:rPr>
              <a:t>AND</a:t>
            </a:r>
            <a:r>
              <a:rPr sz="4400" b="1" spc="-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4400" b="1" dirty="0">
                <a:solidFill>
                  <a:srgbClr val="000000"/>
                </a:solidFill>
                <a:latin typeface="Times New Roman"/>
                <a:cs typeface="Times New Roman"/>
              </a:rPr>
              <a:t>ITS</a:t>
            </a:r>
            <a:r>
              <a:rPr sz="4400" b="1" spc="-5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44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FUNCTION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60107" y="1398267"/>
            <a:ext cx="9584690" cy="3727450"/>
          </a:xfrm>
          <a:prstGeom prst="rect">
            <a:avLst/>
          </a:prstGeom>
        </p:spPr>
        <p:txBody>
          <a:bodyPr vert="horz" wrap="square" lIns="0" tIns="1962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45"/>
              </a:spcBef>
            </a:pPr>
            <a:r>
              <a:rPr sz="2300" spc="20" dirty="0">
                <a:latin typeface="Times New Roman"/>
                <a:cs typeface="Times New Roman"/>
              </a:rPr>
              <a:t>A</a:t>
            </a:r>
            <a:r>
              <a:rPr sz="2300" spc="-14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rain-sensing</a:t>
            </a:r>
            <a:r>
              <a:rPr sz="2300" spc="-20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system</a:t>
            </a:r>
            <a:r>
              <a:rPr sz="2300" spc="-6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detects</a:t>
            </a:r>
            <a:r>
              <a:rPr sz="2300" spc="1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rain</a:t>
            </a:r>
            <a:r>
              <a:rPr sz="2300" spc="1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and</a:t>
            </a:r>
            <a:r>
              <a:rPr sz="2300" spc="-1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triggers</a:t>
            </a:r>
            <a:r>
              <a:rPr sz="2300" spc="-2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actions</a:t>
            </a:r>
            <a:r>
              <a:rPr sz="2300" spc="-1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like</a:t>
            </a:r>
            <a:r>
              <a:rPr sz="2300" spc="1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closing</a:t>
            </a:r>
            <a:r>
              <a:rPr sz="2300" spc="1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windows.</a:t>
            </a:r>
            <a:r>
              <a:rPr sz="2300" spc="-5" dirty="0">
                <a:latin typeface="Times New Roman"/>
                <a:cs typeface="Times New Roman"/>
              </a:rPr>
              <a:t> </a:t>
            </a:r>
            <a:r>
              <a:rPr sz="2300" spc="5" dirty="0">
                <a:latin typeface="Times New Roman"/>
                <a:cs typeface="Times New Roman"/>
              </a:rPr>
              <a:t>Key</a:t>
            </a:r>
            <a:endParaRPr sz="23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445"/>
              </a:spcBef>
            </a:pPr>
            <a:r>
              <a:rPr sz="2300" spc="-5" dirty="0">
                <a:latin typeface="Times New Roman"/>
                <a:cs typeface="Times New Roman"/>
              </a:rPr>
              <a:t>components </a:t>
            </a:r>
            <a:r>
              <a:rPr sz="2300" dirty="0">
                <a:latin typeface="Times New Roman"/>
                <a:cs typeface="Times New Roman"/>
              </a:rPr>
              <a:t>include:</a:t>
            </a:r>
            <a:endParaRPr sz="2300">
              <a:latin typeface="Times New Roman"/>
              <a:cs typeface="Times New Roman"/>
            </a:endParaRPr>
          </a:p>
          <a:p>
            <a:pPr marL="304800" indent="-292100">
              <a:lnSpc>
                <a:spcPct val="100000"/>
              </a:lnSpc>
              <a:spcBef>
                <a:spcPts val="1370"/>
              </a:spcBef>
              <a:buFont typeface="Times New Roman"/>
              <a:buAutoNum type="arabicPeriod"/>
              <a:tabLst>
                <a:tab pos="304800" algn="l"/>
              </a:tabLst>
            </a:pPr>
            <a:r>
              <a:rPr sz="2300" b="1" dirty="0">
                <a:latin typeface="Times New Roman"/>
                <a:cs typeface="Times New Roman"/>
              </a:rPr>
              <a:t>Rain</a:t>
            </a:r>
            <a:r>
              <a:rPr sz="2300" b="1" spc="-30" dirty="0">
                <a:latin typeface="Times New Roman"/>
                <a:cs typeface="Times New Roman"/>
              </a:rPr>
              <a:t> </a:t>
            </a:r>
            <a:r>
              <a:rPr sz="2300" b="1" dirty="0">
                <a:latin typeface="Times New Roman"/>
                <a:cs typeface="Times New Roman"/>
              </a:rPr>
              <a:t>Drop</a:t>
            </a:r>
            <a:r>
              <a:rPr sz="2300" b="1" spc="-45" dirty="0">
                <a:latin typeface="Times New Roman"/>
                <a:cs typeface="Times New Roman"/>
              </a:rPr>
              <a:t> </a:t>
            </a:r>
            <a:r>
              <a:rPr sz="2300" b="1" dirty="0">
                <a:latin typeface="Times New Roman"/>
                <a:cs typeface="Times New Roman"/>
              </a:rPr>
              <a:t>Sensor</a:t>
            </a:r>
            <a:r>
              <a:rPr sz="2300" b="1" spc="-55" dirty="0">
                <a:latin typeface="Times New Roman"/>
                <a:cs typeface="Times New Roman"/>
              </a:rPr>
              <a:t> </a:t>
            </a:r>
            <a:r>
              <a:rPr sz="2300" b="1" spc="5" dirty="0">
                <a:latin typeface="Times New Roman"/>
                <a:cs typeface="Times New Roman"/>
              </a:rPr>
              <a:t>:</a:t>
            </a:r>
            <a:r>
              <a:rPr sz="2300" b="1" spc="-1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Detects</a:t>
            </a:r>
            <a:r>
              <a:rPr sz="2300" spc="1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rain</a:t>
            </a:r>
            <a:r>
              <a:rPr sz="2300" spc="1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and</a:t>
            </a:r>
            <a:r>
              <a:rPr sz="2300" spc="-1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sends</a:t>
            </a:r>
            <a:r>
              <a:rPr sz="2300" spc="2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signals.</a:t>
            </a:r>
            <a:endParaRPr sz="23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buFont typeface="Times New Roman"/>
              <a:buAutoNum type="arabicPeriod"/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40"/>
              </a:spcBef>
              <a:buFont typeface="Times New Roman"/>
              <a:buAutoNum type="arabicPeriod"/>
            </a:pPr>
            <a:endParaRPr sz="2150">
              <a:latin typeface="Times New Roman"/>
              <a:cs typeface="Times New Roman"/>
            </a:endParaRPr>
          </a:p>
          <a:p>
            <a:pPr marR="1206500" algn="r">
              <a:lnSpc>
                <a:spcPct val="100000"/>
              </a:lnSpc>
            </a:pPr>
            <a:r>
              <a:rPr sz="2300" spc="-5" dirty="0">
                <a:latin typeface="Times New Roman"/>
                <a:cs typeface="Times New Roman"/>
              </a:rPr>
              <a:t>Fig.</a:t>
            </a:r>
            <a:r>
              <a:rPr sz="2300" spc="-40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1</a:t>
            </a:r>
            <a:endParaRPr sz="23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6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250">
              <a:latin typeface="Times New Roman"/>
              <a:cs typeface="Times New Roman"/>
            </a:endParaRPr>
          </a:p>
          <a:p>
            <a:pPr marL="304800" indent="-292100">
              <a:lnSpc>
                <a:spcPct val="100000"/>
              </a:lnSpc>
              <a:buFont typeface="Times New Roman"/>
              <a:buAutoNum type="arabicPeriod" startAt="2"/>
              <a:tabLst>
                <a:tab pos="304800" algn="l"/>
              </a:tabLst>
            </a:pPr>
            <a:r>
              <a:rPr sz="2300" b="1" spc="-5" dirty="0">
                <a:latin typeface="Times New Roman"/>
                <a:cs typeface="Times New Roman"/>
              </a:rPr>
              <a:t>Arduino</a:t>
            </a:r>
            <a:r>
              <a:rPr sz="2300" b="1" dirty="0">
                <a:latin typeface="Times New Roman"/>
                <a:cs typeface="Times New Roman"/>
              </a:rPr>
              <a:t> </a:t>
            </a:r>
            <a:r>
              <a:rPr sz="2300" b="1" spc="-5" dirty="0">
                <a:latin typeface="Times New Roman"/>
                <a:cs typeface="Times New Roman"/>
              </a:rPr>
              <a:t>Uno</a:t>
            </a:r>
            <a:r>
              <a:rPr sz="2300" b="1" dirty="0">
                <a:latin typeface="Times New Roman"/>
                <a:cs typeface="Times New Roman"/>
              </a:rPr>
              <a:t> </a:t>
            </a:r>
            <a:r>
              <a:rPr sz="2300" b="1" spc="10" dirty="0">
                <a:latin typeface="Times New Roman"/>
                <a:cs typeface="Times New Roman"/>
              </a:rPr>
              <a:t>:</a:t>
            </a:r>
            <a:r>
              <a:rPr sz="2300" b="1" spc="-1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Processes</a:t>
            </a:r>
            <a:r>
              <a:rPr sz="2300" spc="-3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signals</a:t>
            </a:r>
            <a:r>
              <a:rPr sz="2300" spc="2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and</a:t>
            </a:r>
            <a:r>
              <a:rPr sz="2300" spc="-1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controls</a:t>
            </a:r>
            <a:r>
              <a:rPr sz="2300" spc="-2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actions.</a:t>
            </a:r>
            <a:endParaRPr sz="2300">
              <a:latin typeface="Times New Roman"/>
              <a:cs typeface="Times New Roman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7349870" y="1634998"/>
            <a:ext cx="3150235" cy="5223510"/>
            <a:chOff x="7349870" y="1634998"/>
            <a:chExt cx="3150235" cy="522351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349870" y="1634998"/>
              <a:ext cx="2962909" cy="2918967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418069" y="3921252"/>
              <a:ext cx="3081934" cy="2936744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8839200" y="6288087"/>
            <a:ext cx="706755" cy="3803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300" dirty="0">
                <a:latin typeface="Times New Roman"/>
                <a:cs typeface="Times New Roman"/>
              </a:rPr>
              <a:t>Fig.</a:t>
            </a:r>
            <a:r>
              <a:rPr sz="2300" spc="-110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2</a:t>
            </a:r>
            <a:endParaRPr sz="23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72197" y="392112"/>
            <a:ext cx="7845425" cy="3803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300" dirty="0">
                <a:solidFill>
                  <a:srgbClr val="000000"/>
                </a:solidFill>
              </a:rPr>
              <a:t>3.</a:t>
            </a:r>
            <a:r>
              <a:rPr sz="2300" spc="-10" dirty="0">
                <a:solidFill>
                  <a:srgbClr val="000000"/>
                </a:solidFill>
              </a:rPr>
              <a:t> </a:t>
            </a:r>
            <a:r>
              <a:rPr sz="2300" b="1" spc="5" dirty="0">
                <a:solidFill>
                  <a:srgbClr val="000000"/>
                </a:solidFill>
                <a:latin typeface="Times New Roman"/>
                <a:cs typeface="Times New Roman"/>
              </a:rPr>
              <a:t>Servo</a:t>
            </a:r>
            <a:r>
              <a:rPr sz="2300" b="1" spc="-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b="1" dirty="0">
                <a:solidFill>
                  <a:srgbClr val="000000"/>
                </a:solidFill>
                <a:latin typeface="Times New Roman"/>
                <a:cs typeface="Times New Roman"/>
              </a:rPr>
              <a:t>Motor</a:t>
            </a:r>
            <a:r>
              <a:rPr sz="2300" b="1" spc="-5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b="1" spc="5" dirty="0">
                <a:solidFill>
                  <a:srgbClr val="000000"/>
                </a:solidFill>
                <a:latin typeface="Times New Roman"/>
                <a:cs typeface="Times New Roman"/>
              </a:rPr>
              <a:t>:</a:t>
            </a:r>
            <a:r>
              <a:rPr sz="2300" b="1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spc="5" dirty="0">
                <a:solidFill>
                  <a:srgbClr val="000000"/>
                </a:solidFill>
              </a:rPr>
              <a:t>Moves</a:t>
            </a:r>
            <a:r>
              <a:rPr sz="2300" spc="-25" dirty="0">
                <a:solidFill>
                  <a:srgbClr val="000000"/>
                </a:solidFill>
              </a:rPr>
              <a:t> </a:t>
            </a:r>
            <a:r>
              <a:rPr sz="2300" dirty="0">
                <a:solidFill>
                  <a:srgbClr val="000000"/>
                </a:solidFill>
              </a:rPr>
              <a:t>windows</a:t>
            </a:r>
            <a:r>
              <a:rPr sz="2300" spc="-10" dirty="0">
                <a:solidFill>
                  <a:srgbClr val="000000"/>
                </a:solidFill>
              </a:rPr>
              <a:t> or</a:t>
            </a:r>
            <a:r>
              <a:rPr sz="2300" spc="10" dirty="0">
                <a:solidFill>
                  <a:srgbClr val="000000"/>
                </a:solidFill>
              </a:rPr>
              <a:t> </a:t>
            </a:r>
            <a:r>
              <a:rPr sz="2300" spc="-5" dirty="0">
                <a:solidFill>
                  <a:srgbClr val="000000"/>
                </a:solidFill>
              </a:rPr>
              <a:t>covers</a:t>
            </a:r>
            <a:r>
              <a:rPr sz="2300" spc="25" dirty="0">
                <a:solidFill>
                  <a:srgbClr val="000000"/>
                </a:solidFill>
              </a:rPr>
              <a:t> </a:t>
            </a:r>
            <a:r>
              <a:rPr sz="2300" spc="-5" dirty="0">
                <a:solidFill>
                  <a:srgbClr val="000000"/>
                </a:solidFill>
              </a:rPr>
              <a:t>when</a:t>
            </a:r>
            <a:r>
              <a:rPr sz="2300" dirty="0">
                <a:solidFill>
                  <a:srgbClr val="000000"/>
                </a:solidFill>
              </a:rPr>
              <a:t> </a:t>
            </a:r>
            <a:r>
              <a:rPr sz="2300" spc="-5" dirty="0">
                <a:solidFill>
                  <a:srgbClr val="000000"/>
                </a:solidFill>
              </a:rPr>
              <a:t>rain</a:t>
            </a:r>
            <a:r>
              <a:rPr sz="2300" spc="10" dirty="0">
                <a:solidFill>
                  <a:srgbClr val="000000"/>
                </a:solidFill>
              </a:rPr>
              <a:t> </a:t>
            </a:r>
            <a:r>
              <a:rPr sz="2300" spc="20" dirty="0">
                <a:solidFill>
                  <a:srgbClr val="000000"/>
                </a:solidFill>
              </a:rPr>
              <a:t>is</a:t>
            </a:r>
            <a:r>
              <a:rPr sz="2300" spc="-45" dirty="0">
                <a:solidFill>
                  <a:srgbClr val="000000"/>
                </a:solidFill>
              </a:rPr>
              <a:t> </a:t>
            </a:r>
            <a:r>
              <a:rPr sz="2300" dirty="0">
                <a:solidFill>
                  <a:srgbClr val="000000"/>
                </a:solidFill>
              </a:rPr>
              <a:t>detected.</a:t>
            </a:r>
            <a:endParaRPr sz="23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72197" y="2490088"/>
            <a:ext cx="5093335" cy="108648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30"/>
              </a:spcBef>
            </a:pPr>
            <a:r>
              <a:rPr sz="2300" spc="-5" dirty="0">
                <a:latin typeface="Times New Roman"/>
                <a:cs typeface="Times New Roman"/>
              </a:rPr>
              <a:t>Fig.</a:t>
            </a:r>
            <a:r>
              <a:rPr sz="2300" spc="-50" dirty="0">
                <a:latin typeface="Times New Roman"/>
                <a:cs typeface="Times New Roman"/>
              </a:rPr>
              <a:t> </a:t>
            </a:r>
            <a:r>
              <a:rPr sz="2300" spc="15" dirty="0">
                <a:latin typeface="Times New Roman"/>
                <a:cs typeface="Times New Roman"/>
              </a:rPr>
              <a:t>3</a:t>
            </a:r>
            <a:endParaRPr sz="23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4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300" dirty="0">
                <a:latin typeface="Times New Roman"/>
                <a:cs typeface="Times New Roman"/>
              </a:rPr>
              <a:t>4.</a:t>
            </a:r>
            <a:r>
              <a:rPr sz="2300" spc="-20" dirty="0">
                <a:latin typeface="Times New Roman"/>
                <a:cs typeface="Times New Roman"/>
              </a:rPr>
              <a:t> </a:t>
            </a:r>
            <a:r>
              <a:rPr sz="2300" b="1" spc="5" dirty="0">
                <a:latin typeface="Times New Roman"/>
                <a:cs typeface="Times New Roman"/>
              </a:rPr>
              <a:t>Jumper</a:t>
            </a:r>
            <a:r>
              <a:rPr sz="2300" b="1" spc="-140" dirty="0">
                <a:latin typeface="Times New Roman"/>
                <a:cs typeface="Times New Roman"/>
              </a:rPr>
              <a:t> </a:t>
            </a:r>
            <a:r>
              <a:rPr sz="2300" b="1" spc="-25" dirty="0">
                <a:latin typeface="Times New Roman"/>
                <a:cs typeface="Times New Roman"/>
              </a:rPr>
              <a:t>Wires</a:t>
            </a:r>
            <a:r>
              <a:rPr sz="2300" b="1" spc="25" dirty="0">
                <a:latin typeface="Times New Roman"/>
                <a:cs typeface="Times New Roman"/>
              </a:rPr>
              <a:t> </a:t>
            </a:r>
            <a:r>
              <a:rPr sz="2300" b="1" spc="10" dirty="0">
                <a:latin typeface="Times New Roman"/>
                <a:cs typeface="Times New Roman"/>
              </a:rPr>
              <a:t>:</a:t>
            </a:r>
            <a:r>
              <a:rPr sz="2300" b="1" spc="-25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Connects</a:t>
            </a:r>
            <a:r>
              <a:rPr sz="2300" spc="2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components.</a:t>
            </a:r>
            <a:endParaRPr sz="2300">
              <a:latin typeface="Times New Roman"/>
              <a:cs typeface="Times New Roman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52950" y="733425"/>
            <a:ext cx="2514600" cy="1866900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400300" y="4086225"/>
            <a:ext cx="2457450" cy="2143125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5495925" y="4171950"/>
            <a:ext cx="2447925" cy="1990725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842135" y="6231890"/>
            <a:ext cx="706755" cy="3810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300" dirty="0">
                <a:latin typeface="Times New Roman"/>
                <a:cs typeface="Times New Roman"/>
              </a:rPr>
              <a:t>Fig.</a:t>
            </a:r>
            <a:r>
              <a:rPr sz="2300" spc="-114" dirty="0">
                <a:latin typeface="Times New Roman"/>
                <a:cs typeface="Times New Roman"/>
              </a:rPr>
              <a:t> </a:t>
            </a:r>
            <a:r>
              <a:rPr sz="2300" spc="15" dirty="0">
                <a:latin typeface="Times New Roman"/>
                <a:cs typeface="Times New Roman"/>
              </a:rPr>
              <a:t>4</a:t>
            </a:r>
            <a:endParaRPr sz="2300" dirty="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812399" y="6231890"/>
            <a:ext cx="2089785" cy="3810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300" spc="-5" dirty="0">
                <a:latin typeface="Times New Roman"/>
                <a:cs typeface="Times New Roman"/>
              </a:rPr>
              <a:t>(a)male</a:t>
            </a:r>
            <a:r>
              <a:rPr sz="2300" dirty="0">
                <a:latin typeface="Times New Roman"/>
                <a:cs typeface="Times New Roman"/>
              </a:rPr>
              <a:t> </a:t>
            </a:r>
            <a:r>
              <a:rPr sz="2300" spc="-15" dirty="0">
                <a:latin typeface="Times New Roman"/>
                <a:cs typeface="Times New Roman"/>
              </a:rPr>
              <a:t>to</a:t>
            </a:r>
            <a:r>
              <a:rPr sz="2300" spc="-5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female</a:t>
            </a:r>
            <a:endParaRPr sz="230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895521" y="6231890"/>
            <a:ext cx="2327910" cy="3810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300" spc="-10" dirty="0">
                <a:latin typeface="Times New Roman"/>
                <a:cs typeface="Times New Roman"/>
              </a:rPr>
              <a:t>(b)female</a:t>
            </a:r>
            <a:r>
              <a:rPr sz="2300" spc="5" dirty="0">
                <a:latin typeface="Times New Roman"/>
                <a:cs typeface="Times New Roman"/>
              </a:rPr>
              <a:t> </a:t>
            </a:r>
            <a:r>
              <a:rPr sz="2300" spc="-15" dirty="0">
                <a:latin typeface="Times New Roman"/>
                <a:cs typeface="Times New Roman"/>
              </a:rPr>
              <a:t>to</a:t>
            </a:r>
            <a:r>
              <a:rPr sz="2300" spc="-4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female</a:t>
            </a:r>
            <a:endParaRPr sz="23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38872" y="615632"/>
            <a:ext cx="6696709" cy="3803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300" spc="-10" dirty="0">
                <a:solidFill>
                  <a:srgbClr val="000000"/>
                </a:solidFill>
              </a:rPr>
              <a:t>5.</a:t>
            </a:r>
            <a:r>
              <a:rPr sz="2300" spc="15" dirty="0">
                <a:solidFill>
                  <a:srgbClr val="000000"/>
                </a:solidFill>
              </a:rPr>
              <a:t> </a:t>
            </a:r>
            <a:r>
              <a:rPr sz="23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Arduino</a:t>
            </a:r>
            <a:r>
              <a:rPr sz="2300" b="1" spc="-1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Cable</a:t>
            </a:r>
            <a:r>
              <a:rPr sz="2300" b="1" spc="3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b="1" spc="5" dirty="0">
                <a:solidFill>
                  <a:srgbClr val="000000"/>
                </a:solidFill>
                <a:latin typeface="Times New Roman"/>
                <a:cs typeface="Times New Roman"/>
              </a:rPr>
              <a:t>:</a:t>
            </a:r>
            <a:r>
              <a:rPr sz="2300" b="1" spc="-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spc="-10" dirty="0">
                <a:solidFill>
                  <a:srgbClr val="000000"/>
                </a:solidFill>
              </a:rPr>
              <a:t>For</a:t>
            </a:r>
            <a:r>
              <a:rPr sz="2300" spc="-5" dirty="0">
                <a:solidFill>
                  <a:srgbClr val="000000"/>
                </a:solidFill>
              </a:rPr>
              <a:t> </a:t>
            </a:r>
            <a:r>
              <a:rPr sz="2300" dirty="0">
                <a:solidFill>
                  <a:srgbClr val="000000"/>
                </a:solidFill>
              </a:rPr>
              <a:t>programming</a:t>
            </a:r>
            <a:r>
              <a:rPr sz="2300" spc="-15" dirty="0">
                <a:solidFill>
                  <a:srgbClr val="000000"/>
                </a:solidFill>
              </a:rPr>
              <a:t> </a:t>
            </a:r>
            <a:r>
              <a:rPr sz="2300" dirty="0">
                <a:solidFill>
                  <a:srgbClr val="000000"/>
                </a:solidFill>
              </a:rPr>
              <a:t>and</a:t>
            </a:r>
            <a:r>
              <a:rPr sz="2300" spc="-15" dirty="0">
                <a:solidFill>
                  <a:srgbClr val="000000"/>
                </a:solidFill>
              </a:rPr>
              <a:t> </a:t>
            </a:r>
            <a:r>
              <a:rPr sz="2300" spc="-10" dirty="0">
                <a:solidFill>
                  <a:srgbClr val="000000"/>
                </a:solidFill>
              </a:rPr>
              <a:t>power</a:t>
            </a:r>
            <a:r>
              <a:rPr sz="2300" spc="-5" dirty="0">
                <a:solidFill>
                  <a:srgbClr val="000000"/>
                </a:solidFill>
              </a:rPr>
              <a:t> </a:t>
            </a:r>
            <a:r>
              <a:rPr sz="2300" spc="-20" dirty="0">
                <a:solidFill>
                  <a:srgbClr val="000000"/>
                </a:solidFill>
              </a:rPr>
              <a:t>supply.</a:t>
            </a:r>
            <a:endParaRPr sz="23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38872" y="3419792"/>
            <a:ext cx="5425440" cy="7334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4104640">
              <a:lnSpc>
                <a:spcPct val="100000"/>
              </a:lnSpc>
              <a:spcBef>
                <a:spcPts val="125"/>
              </a:spcBef>
            </a:pPr>
            <a:r>
              <a:rPr sz="2300" dirty="0">
                <a:latin typeface="Times New Roman"/>
                <a:cs typeface="Times New Roman"/>
              </a:rPr>
              <a:t>Fig.</a:t>
            </a:r>
            <a:r>
              <a:rPr sz="2300" spc="-75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5</a:t>
            </a:r>
            <a:endParaRPr sz="23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0"/>
              </a:spcBef>
            </a:pPr>
            <a:r>
              <a:rPr sz="2300" spc="-10" dirty="0">
                <a:latin typeface="Times New Roman"/>
                <a:cs typeface="Times New Roman"/>
              </a:rPr>
              <a:t>6.</a:t>
            </a:r>
            <a:r>
              <a:rPr sz="2300" spc="5" dirty="0">
                <a:latin typeface="Times New Roman"/>
                <a:cs typeface="Times New Roman"/>
              </a:rPr>
              <a:t> </a:t>
            </a:r>
            <a:r>
              <a:rPr sz="2300" b="1" spc="-5" dirty="0">
                <a:latin typeface="Times New Roman"/>
                <a:cs typeface="Times New Roman"/>
              </a:rPr>
              <a:t>Breadboard </a:t>
            </a:r>
            <a:r>
              <a:rPr sz="2300" b="1" spc="10" dirty="0">
                <a:latin typeface="Times New Roman"/>
                <a:cs typeface="Times New Roman"/>
              </a:rPr>
              <a:t>:</a:t>
            </a:r>
            <a:r>
              <a:rPr sz="2300" b="1" spc="-30" dirty="0">
                <a:latin typeface="Times New Roman"/>
                <a:cs typeface="Times New Roman"/>
              </a:rPr>
              <a:t> </a:t>
            </a:r>
            <a:r>
              <a:rPr sz="2300" spc="-10" dirty="0">
                <a:latin typeface="Times New Roman"/>
                <a:cs typeface="Times New Roman"/>
              </a:rPr>
              <a:t>For </a:t>
            </a:r>
            <a:r>
              <a:rPr sz="2300" spc="15" dirty="0">
                <a:latin typeface="Times New Roman"/>
                <a:cs typeface="Times New Roman"/>
              </a:rPr>
              <a:t>easy</a:t>
            </a:r>
            <a:r>
              <a:rPr sz="2300" spc="-30" dirty="0">
                <a:latin typeface="Times New Roman"/>
                <a:cs typeface="Times New Roman"/>
              </a:rPr>
              <a:t> </a:t>
            </a:r>
            <a:r>
              <a:rPr sz="2300" spc="-15" dirty="0">
                <a:latin typeface="Times New Roman"/>
                <a:cs typeface="Times New Roman"/>
              </a:rPr>
              <a:t>circuit</a:t>
            </a:r>
            <a:r>
              <a:rPr sz="2300" spc="4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connections.</a:t>
            </a:r>
            <a:endParaRPr sz="23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231384" y="6223952"/>
            <a:ext cx="706755" cy="3803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300" dirty="0">
                <a:latin typeface="Times New Roman"/>
                <a:cs typeface="Times New Roman"/>
              </a:rPr>
              <a:t>Fig.</a:t>
            </a:r>
            <a:r>
              <a:rPr sz="2300" spc="-110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6</a:t>
            </a:r>
            <a:endParaRPr sz="2300">
              <a:latin typeface="Times New Roman"/>
              <a:cs typeface="Times New Roman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67200" y="1371600"/>
            <a:ext cx="2933700" cy="205740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490467" y="3759327"/>
            <a:ext cx="4511675" cy="30986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49655" y="860805"/>
            <a:ext cx="6174105" cy="3810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300" spc="-10" dirty="0">
                <a:solidFill>
                  <a:srgbClr val="000000"/>
                </a:solidFill>
              </a:rPr>
              <a:t>7.</a:t>
            </a:r>
            <a:r>
              <a:rPr sz="2300" spc="20" dirty="0">
                <a:solidFill>
                  <a:srgbClr val="000000"/>
                </a:solidFill>
              </a:rPr>
              <a:t> </a:t>
            </a:r>
            <a:r>
              <a:rPr sz="2300" b="1" spc="-5" dirty="0">
                <a:solidFill>
                  <a:srgbClr val="000000"/>
                </a:solidFill>
                <a:latin typeface="Times New Roman"/>
                <a:cs typeface="Times New Roman"/>
              </a:rPr>
              <a:t>Sun</a:t>
            </a:r>
            <a:r>
              <a:rPr sz="2300" b="1" spc="1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b="1" dirty="0">
                <a:solidFill>
                  <a:srgbClr val="000000"/>
                </a:solidFill>
                <a:latin typeface="Times New Roman"/>
                <a:cs typeface="Times New Roman"/>
              </a:rPr>
              <a:t>Board</a:t>
            </a:r>
            <a:r>
              <a:rPr sz="2300" b="1" spc="-7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b="1" spc="5" dirty="0">
                <a:solidFill>
                  <a:srgbClr val="000000"/>
                </a:solidFill>
                <a:latin typeface="Times New Roman"/>
                <a:cs typeface="Times New Roman"/>
              </a:rPr>
              <a:t>Sheet</a:t>
            </a:r>
            <a:r>
              <a:rPr sz="2300" b="1" spc="-7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b="1" spc="10" dirty="0">
                <a:solidFill>
                  <a:srgbClr val="000000"/>
                </a:solidFill>
                <a:latin typeface="Times New Roman"/>
                <a:cs typeface="Times New Roman"/>
              </a:rPr>
              <a:t>:</a:t>
            </a:r>
            <a:r>
              <a:rPr sz="2300" b="1" spc="4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300" spc="-5" dirty="0">
                <a:solidFill>
                  <a:srgbClr val="000000"/>
                </a:solidFill>
              </a:rPr>
              <a:t>Protects</a:t>
            </a:r>
            <a:r>
              <a:rPr sz="2300" spc="25" dirty="0">
                <a:solidFill>
                  <a:srgbClr val="000000"/>
                </a:solidFill>
              </a:rPr>
              <a:t> </a:t>
            </a:r>
            <a:r>
              <a:rPr sz="2300" spc="-5" dirty="0">
                <a:solidFill>
                  <a:srgbClr val="000000"/>
                </a:solidFill>
              </a:rPr>
              <a:t>electronics</a:t>
            </a:r>
            <a:r>
              <a:rPr sz="2300" spc="-55" dirty="0">
                <a:solidFill>
                  <a:srgbClr val="000000"/>
                </a:solidFill>
              </a:rPr>
              <a:t> </a:t>
            </a:r>
            <a:r>
              <a:rPr sz="2300" spc="5" dirty="0">
                <a:solidFill>
                  <a:srgbClr val="000000"/>
                </a:solidFill>
              </a:rPr>
              <a:t>from</a:t>
            </a:r>
            <a:r>
              <a:rPr sz="2300" spc="-60" dirty="0">
                <a:solidFill>
                  <a:srgbClr val="000000"/>
                </a:solidFill>
              </a:rPr>
              <a:t> </a:t>
            </a:r>
            <a:r>
              <a:rPr sz="2300" dirty="0">
                <a:solidFill>
                  <a:srgbClr val="000000"/>
                </a:solidFill>
              </a:rPr>
              <a:t>rain.</a:t>
            </a:r>
            <a:endParaRPr sz="23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49655" y="4371276"/>
            <a:ext cx="10120630" cy="107696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1367155" algn="ctr">
              <a:lnSpc>
                <a:spcPct val="100000"/>
              </a:lnSpc>
              <a:spcBef>
                <a:spcPts val="125"/>
              </a:spcBef>
            </a:pPr>
            <a:r>
              <a:rPr sz="2300" dirty="0">
                <a:latin typeface="Times New Roman"/>
                <a:cs typeface="Times New Roman"/>
              </a:rPr>
              <a:t>Fig.</a:t>
            </a:r>
            <a:r>
              <a:rPr sz="2300" spc="-75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7</a:t>
            </a:r>
            <a:endParaRPr sz="23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35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2300" spc="5" dirty="0">
                <a:latin typeface="Times New Roman"/>
                <a:cs typeface="Times New Roman"/>
              </a:rPr>
              <a:t>This</a:t>
            </a:r>
            <a:r>
              <a:rPr sz="2300" spc="-55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system</a:t>
            </a:r>
            <a:r>
              <a:rPr sz="2300" spc="-50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automates</a:t>
            </a:r>
            <a:r>
              <a:rPr sz="2300" spc="-50" dirty="0">
                <a:latin typeface="Times New Roman"/>
                <a:cs typeface="Times New Roman"/>
              </a:rPr>
              <a:t> </a:t>
            </a:r>
            <a:r>
              <a:rPr sz="2300" spc="10" dirty="0">
                <a:latin typeface="Times New Roman"/>
                <a:cs typeface="Times New Roman"/>
              </a:rPr>
              <a:t>rain</a:t>
            </a:r>
            <a:r>
              <a:rPr sz="2300" spc="-5" dirty="0">
                <a:latin typeface="Times New Roman"/>
                <a:cs typeface="Times New Roman"/>
              </a:rPr>
              <a:t> responses,</a:t>
            </a:r>
            <a:r>
              <a:rPr sz="2300" spc="4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ideal</a:t>
            </a:r>
            <a:r>
              <a:rPr sz="2300" spc="-15" dirty="0">
                <a:latin typeface="Times New Roman"/>
                <a:cs typeface="Times New Roman"/>
              </a:rPr>
              <a:t> for</a:t>
            </a:r>
            <a:r>
              <a:rPr sz="2300" spc="5" dirty="0">
                <a:latin typeface="Times New Roman"/>
                <a:cs typeface="Times New Roman"/>
              </a:rPr>
              <a:t> smart</a:t>
            </a:r>
            <a:r>
              <a:rPr sz="2300" spc="-1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irrigation</a:t>
            </a:r>
            <a:r>
              <a:rPr sz="2300" spc="-5" dirty="0">
                <a:latin typeface="Times New Roman"/>
                <a:cs typeface="Times New Roman"/>
              </a:rPr>
              <a:t> </a:t>
            </a:r>
            <a:r>
              <a:rPr sz="2300" dirty="0">
                <a:latin typeface="Times New Roman"/>
                <a:cs typeface="Times New Roman"/>
              </a:rPr>
              <a:t>and</a:t>
            </a:r>
            <a:r>
              <a:rPr sz="2300" spc="-5" dirty="0">
                <a:latin typeface="Times New Roman"/>
                <a:cs typeface="Times New Roman"/>
              </a:rPr>
              <a:t> </a:t>
            </a:r>
            <a:r>
              <a:rPr sz="2300" spc="-10" dirty="0">
                <a:latin typeface="Times New Roman"/>
                <a:cs typeface="Times New Roman"/>
              </a:rPr>
              <a:t>home</a:t>
            </a:r>
            <a:r>
              <a:rPr sz="2300" spc="50" dirty="0">
                <a:latin typeface="Times New Roman"/>
                <a:cs typeface="Times New Roman"/>
              </a:rPr>
              <a:t> </a:t>
            </a:r>
            <a:r>
              <a:rPr sz="2300" spc="-5" dirty="0">
                <a:latin typeface="Times New Roman"/>
                <a:cs typeface="Times New Roman"/>
              </a:rPr>
              <a:t>automation.</a:t>
            </a:r>
            <a:endParaRPr sz="2300">
              <a:latin typeface="Times New Roman"/>
              <a:cs typeface="Times New Roman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38575" y="1666875"/>
            <a:ext cx="3409950" cy="26860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93775" y="638555"/>
            <a:ext cx="4933315" cy="3924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400" b="1" spc="-20" dirty="0">
                <a:solidFill>
                  <a:srgbClr val="000000"/>
                </a:solidFill>
                <a:latin typeface="Times New Roman"/>
                <a:cs typeface="Times New Roman"/>
              </a:rPr>
              <a:t>SCHEMATIC</a:t>
            </a:r>
            <a:r>
              <a:rPr sz="2400" b="1" spc="-25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b="1" spc="-30" dirty="0">
                <a:solidFill>
                  <a:srgbClr val="000000"/>
                </a:solidFill>
                <a:latin typeface="Times New Roman"/>
                <a:cs typeface="Times New Roman"/>
              </a:rPr>
              <a:t>REPRESENTATION</a:t>
            </a:r>
            <a:r>
              <a:rPr sz="2400" b="1" spc="4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000000"/>
                </a:solidFill>
                <a:latin typeface="Times New Roman"/>
                <a:cs typeface="Times New Roman"/>
              </a:rPr>
              <a:t>:</a:t>
            </a:r>
            <a:endParaRPr sz="2400">
              <a:latin typeface="Times New Roman"/>
              <a:cs typeface="Times New Roman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828800" y="1676400"/>
            <a:ext cx="8839200" cy="3962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BABF4C-5F8A-F3F2-546B-621F79EBB3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38" y="0"/>
            <a:ext cx="12045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69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Words>789</Words>
  <Application>Microsoft Office PowerPoint</Application>
  <PresentationFormat>Widescreen</PresentationFormat>
  <Paragraphs>107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FINAL REVIEW </vt:lpstr>
      <vt:lpstr>INTRODUCTION</vt:lpstr>
      <vt:lpstr>Abstract :</vt:lpstr>
      <vt:lpstr>COMPONENTS AND ITS FUNCTION</vt:lpstr>
      <vt:lpstr>3. Servo Motor : Moves windows or covers when rain is detected.</vt:lpstr>
      <vt:lpstr>5. Arduino Cable : For programming and power supply.</vt:lpstr>
      <vt:lpstr>7. Sun Board Sheet : Protects electronics from rain.</vt:lpstr>
      <vt:lpstr>SCHEMATIC REPRESENTATION :</vt:lpstr>
      <vt:lpstr>PowerPoint Presentation</vt:lpstr>
      <vt:lpstr>PowerPoint Presentation</vt:lpstr>
      <vt:lpstr>APPLICATIONS</vt:lpstr>
      <vt:lpstr>ADVANTAGES AND DISADVANTAGES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PROJECT</dc:title>
  <dc:creator>Dell</dc:creator>
  <cp:lastModifiedBy>Poovarasan3031 P</cp:lastModifiedBy>
  <cp:revision>11</cp:revision>
  <dcterms:created xsi:type="dcterms:W3CDTF">2024-11-15T03:36:13Z</dcterms:created>
  <dcterms:modified xsi:type="dcterms:W3CDTF">2024-11-15T08:07:07Z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2024-10-09T00:00:00Z</vt:filetime>
  </property>
  <property fmtid="{D5CDD505-2E9C-101B-9397-08002B2CF9AE}" pid="3" name="LastSaved">
    <vt:filetime>2024-11-15T00:00:00Z</vt:filetime>
  </property>
</Properties>
</file>